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59" r:id="rId4"/>
    <p:sldId id="300" r:id="rId5"/>
    <p:sldId id="306" r:id="rId6"/>
    <p:sldId id="262" r:id="rId7"/>
    <p:sldId id="292" r:id="rId8"/>
    <p:sldId id="296" r:id="rId9"/>
    <p:sldId id="297" r:id="rId10"/>
    <p:sldId id="298" r:id="rId11"/>
    <p:sldId id="299" r:id="rId12"/>
    <p:sldId id="263" r:id="rId13"/>
    <p:sldId id="264" r:id="rId14"/>
    <p:sldId id="301" r:id="rId15"/>
    <p:sldId id="265" r:id="rId16"/>
    <p:sldId id="307" r:id="rId17"/>
    <p:sldId id="294" r:id="rId18"/>
    <p:sldId id="303" r:id="rId19"/>
    <p:sldId id="308" r:id="rId20"/>
    <p:sldId id="310" r:id="rId21"/>
    <p:sldId id="313" r:id="rId22"/>
    <p:sldId id="314" r:id="rId23"/>
    <p:sldId id="305" r:id="rId24"/>
    <p:sldId id="267" r:id="rId25"/>
    <p:sldId id="295" r:id="rId26"/>
    <p:sldId id="275" r:id="rId27"/>
    <p:sldId id="268" r:id="rId28"/>
    <p:sldId id="315" r:id="rId29"/>
    <p:sldId id="271" r:id="rId30"/>
    <p:sldId id="302" r:id="rId31"/>
    <p:sldId id="290" r:id="rId32"/>
    <p:sldId id="269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9DFF"/>
    <a:srgbClr val="37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E60B6-A5F6-4CEE-A556-4CDFBAEA232F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2C1AF-7214-4EA4-92D0-CC8413366B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068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7429-F530-47BA-197E-3D2FCE44BD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060B7-FF81-16B8-EEA7-ACF8476E0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8CA9B-4EA2-510B-5C71-9A4B34BA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FD7DF-717F-D28B-2A17-956BC6C5C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1C335-5E88-5DD1-4746-AC8AF58C7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40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9A805-E9F4-AA6E-800E-4DA21340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0FF66-63CF-9F65-D8D2-614F66BEE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B3D25-0093-6219-9645-2DD8FD858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6071D-AFBA-ED45-477F-45A797779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D11A5-14A2-9D32-528E-F7CB1629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26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585FA-516F-3289-1F9F-06F90C7B0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6F20E-872F-236A-0F55-D947A98B5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BD44A-F6C9-072D-4025-6DD847771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D340-E951-BE22-2168-9B1D8B40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2859-D5B4-574A-DA72-A45BDD19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10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14DC-591E-0C82-02F9-ADB2269A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1DC04-0AD0-226F-FB8A-6726E2124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801CC-E557-0FE4-EA4B-16F8FF23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95FED-AC1F-E348-2B5A-340B237EE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789FB-9852-6242-1576-3C411CCB2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332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81A8-FD99-A47D-E80D-F8923A199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9856A-69C4-C685-3362-F03F81CFA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FFD4-6EEF-3F98-4105-7C03D8EC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611EA-7802-628F-1C97-C302E14D8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AAA97-2E38-CD9D-E26E-82197854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100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285A-8D6F-682C-DDF5-8DAE4FFE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011E4-4E66-A286-72D0-850D5418B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9407D4-504E-FE8E-7FFE-A2BF9C0ED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90EB4-48F6-8C78-D227-E32C9D0AF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C023B-3E6C-2581-67A0-602702B1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C2745-8EFB-C6D5-EA9A-B1906B775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59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146F2-29D2-3F1E-05FD-1ADF1D57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10AAA-44D4-E8DE-767D-30D2F10C1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F6E0-2052-60BE-0E9E-C16F43BCA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045A84-A075-F8AF-DCBE-FEB16F4755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D599D7-DC6E-34C9-4986-9E196F7D7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E012B7-AA18-4BC2-C553-32C5855DE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D15A0A-11F7-6464-381F-8DD0E862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497CE0-CBC1-DB8F-82FD-A20A3229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94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2933-F8CA-CA28-91E0-0A7099EEA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FA354-3C18-5B0F-397F-C549CA75D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F2F52-A2CD-A507-3BBC-134462B1C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501E88-312F-0859-1451-32628085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569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D3605-DA76-BC0C-A0E2-DFFC0726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DF3D03-0F23-7105-DD46-E870B71BF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40B16-AC56-C69C-616C-24B4FC83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55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DCA7-A603-023D-E39D-9B15C3AB0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8B034-496E-E6F5-D3A3-ACC354658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6AF612-60A9-A041-F3EE-967254D69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D2D7F-DA0A-A433-8A88-3CA2D011C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CE5A3-911D-210E-D7D4-C29629C3F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00211-9277-E9C0-880C-14FAB92D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80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624C8-A5F6-FFE1-66CD-17455D25B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EB1E3-F677-3D7D-654F-3460C065F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A4EC0-5AF0-A950-7F6B-12C045D58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AC9E2-F13B-954C-F6EF-5F0CA2EF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ACE16-11F5-AE14-B6F3-0A15C6AC5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3D216-1224-464E-0430-B8A09B094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861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F9D9D4-E073-39A5-78B8-E1B7C6289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4BE6D-386C-4DE8-4947-54724128A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31C5E-11ED-788B-2FB6-83DAADDA1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628BF-12DF-46C5-9142-1BC32DC40F39}" type="datetimeFigureOut">
              <a:rPr lang="en-IN" smtClean="0"/>
              <a:t>03-02-2025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39E23-9B89-36BA-E159-FC4A48923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36CE5-70C8-EF0B-F3C0-4252B7B57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BA3F4-687C-4E08-9489-83A987DEA5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7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45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4.jpeg"/><Relationship Id="rId5" Type="http://schemas.microsoft.com/office/2007/relationships/hdphoto" Target="../media/hdphoto3.wdp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90046-34B8-CEF9-8F01-6493C5297ADA}"/>
              </a:ext>
            </a:extLst>
          </p:cNvPr>
          <p:cNvSpPr txBox="1"/>
          <p:nvPr/>
        </p:nvSpPr>
        <p:spPr>
          <a:xfrm>
            <a:off x="1720563" y="2452454"/>
            <a:ext cx="9211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lgerian" panose="04020705040A02060702" pitchFamily="82" charset="0"/>
                <a:cs typeface="Times New Roman" pitchFamily="18" charset="0"/>
              </a:rPr>
              <a:t>‘’ Smart assistive stick ’’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CBD039-398C-C53D-035F-CEDA402114B5}"/>
              </a:ext>
            </a:extLst>
          </p:cNvPr>
          <p:cNvSpPr txBox="1"/>
          <p:nvPr/>
        </p:nvSpPr>
        <p:spPr>
          <a:xfrm>
            <a:off x="1631170" y="3429000"/>
            <a:ext cx="3045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itchFamily="18" charset="0"/>
                <a:cs typeface="Times New Roman" pitchFamily="18" charset="0"/>
              </a:rPr>
              <a:t>Project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u="sng" dirty="0">
                <a:latin typeface="Times New Roman" pitchFamily="18" charset="0"/>
                <a:cs typeface="Times New Roman" pitchFamily="18" charset="0"/>
              </a:rPr>
              <a:t>Coordinator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u="sng" dirty="0"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u="sng" dirty="0">
                <a:latin typeface="Times New Roman" pitchFamily="18" charset="0"/>
                <a:cs typeface="Times New Roman" pitchFamily="18" charset="0"/>
              </a:rPr>
              <a:t>Guide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:</a:t>
            </a:r>
          </a:p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       Mr. Imran Khan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B.E, MTech (Ph.</a:t>
            </a:r>
            <a:r>
              <a:rPr 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D.)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latin typeface="Times New Roman"/>
              </a:rPr>
              <a:t>          </a:t>
            </a:r>
            <a:r>
              <a:rPr lang="en-GB" sz="1200" b="1" dirty="0">
                <a:latin typeface="Times New Roman"/>
              </a:rPr>
              <a:t>Assistant Professor, ISE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09618-D242-6535-A21C-E35D86C6D0C3}"/>
              </a:ext>
            </a:extLst>
          </p:cNvPr>
          <p:cNvSpPr txBox="1"/>
          <p:nvPr/>
        </p:nvSpPr>
        <p:spPr>
          <a:xfrm>
            <a:off x="8223391" y="3305888"/>
            <a:ext cx="3559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itchFamily="18" charset="0"/>
                <a:cs typeface="Times New Roman" pitchFamily="18" charset="0"/>
              </a:rPr>
              <a:t>Head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u="sng" dirty="0"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u="sng" dirty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u="sng" dirty="0">
                <a:latin typeface="Times New Roman" pitchFamily="18" charset="0"/>
                <a:cs typeface="Times New Roman" pitchFamily="18" charset="0"/>
              </a:rPr>
              <a:t>Department</a:t>
            </a:r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    Dr. Neelambike S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B.E, MTech ,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Ph.D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b="1" dirty="0">
                <a:latin typeface="Times New Roman"/>
              </a:rPr>
              <a:t>   Associate Professor &amp; Head, ISE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3ACC1E-370E-F36E-5567-E8675326E6FD}"/>
              </a:ext>
            </a:extLst>
          </p:cNvPr>
          <p:cNvSpPr txBox="1"/>
          <p:nvPr/>
        </p:nvSpPr>
        <p:spPr>
          <a:xfrm>
            <a:off x="7718854" y="4836431"/>
            <a:ext cx="4349577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Presented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u="sng" dirty="0"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Ismail 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Zabiulla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4GM21IS019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Madiha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Anjum                       –  4GM21IS028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Shankramma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L                  –  4GM21IS041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Yerramsetty</a:t>
            </a: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Nirmal Sai Teja –  4GM21IS063</a:t>
            </a:r>
            <a:endParaRPr lang="en-IN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6C451-A721-36BE-89B8-38E9FBBB7298}"/>
              </a:ext>
            </a:extLst>
          </p:cNvPr>
          <p:cNvSpPr txBox="1"/>
          <p:nvPr/>
        </p:nvSpPr>
        <p:spPr>
          <a:xfrm>
            <a:off x="4585041" y="2007711"/>
            <a:ext cx="65656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Perpetua" panose="02020502060401020303" pitchFamily="18" charset="0"/>
              </a:rPr>
              <a:t>    PRESENTATION ON </a:t>
            </a:r>
            <a:endParaRPr lang="en-IN" sz="2500" b="1" dirty="0">
              <a:latin typeface="Perpetua" panose="02020502060401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2B614-E067-2E0C-5BB4-1F3FABCE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764" y="3307760"/>
            <a:ext cx="2977870" cy="3249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5782EE-180D-BF44-448A-CC116FA2DE11}"/>
              </a:ext>
            </a:extLst>
          </p:cNvPr>
          <p:cNvSpPr txBox="1"/>
          <p:nvPr/>
        </p:nvSpPr>
        <p:spPr>
          <a:xfrm>
            <a:off x="2734962" y="1543929"/>
            <a:ext cx="6425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marR="0" lvl="0" indent="-283464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Science &amp; Engineering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1C72C3-1808-E7CA-14EA-D5230AECFC5B}"/>
              </a:ext>
            </a:extLst>
          </p:cNvPr>
          <p:cNvSpPr txBox="1">
            <a:spLocks/>
          </p:cNvSpPr>
          <p:nvPr/>
        </p:nvSpPr>
        <p:spPr>
          <a:xfrm>
            <a:off x="1762079" y="218468"/>
            <a:ext cx="9277165" cy="19797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IN" sz="1600" dirty="0" err="1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Srishyla</a:t>
            </a:r>
            <a:r>
              <a:rPr lang="en-IN" sz="1600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Educational Trust(S) </a:t>
            </a:r>
            <a:r>
              <a:rPr lang="en-IN" sz="1600" dirty="0" err="1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Bheemasamudra</a:t>
            </a:r>
            <a:r>
              <a:rPr lang="en-IN" sz="1600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®</a:t>
            </a:r>
            <a:br>
              <a:rPr lang="en-IN" sz="1600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br>
              <a:rPr lang="en-IN" sz="1600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IN" sz="1200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IN" sz="2700" b="1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GM INSTITUTE OF TECHNOLOGY, DAVANGERE</a:t>
            </a:r>
            <a:br>
              <a:rPr lang="en-IN" sz="2700" b="1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br>
              <a:rPr lang="en-IN" sz="1200" b="1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IN" sz="1200" b="1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en-IN" sz="1600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Approved by AICTE | Affiliated to VTU Belagavi | Recognized by Govt. of Karnataka</a:t>
            </a:r>
            <a:br>
              <a:rPr lang="en-IN" sz="1600" b="1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br>
              <a:rPr lang="en-US" sz="1200" b="1" dirty="0">
                <a:solidFill>
                  <a:prstClr val="black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Century Gothic" panose="020B0502020202020204"/>
              </a:rPr>
            </a:br>
            <a:endParaRPr lang="en-US" dirty="0"/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F9FF7BBC-91BA-EBBC-4600-C83B59324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066" y="647922"/>
            <a:ext cx="1056932" cy="92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32D93F-43FF-F093-522C-02A91D263F0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36705" y="591697"/>
            <a:ext cx="1190473" cy="98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8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8">
            <a:extLst>
              <a:ext uri="{FF2B5EF4-FFF2-40B4-BE49-F238E27FC236}">
                <a16:creationId xmlns:a16="http://schemas.microsoft.com/office/drawing/2014/main" id="{4DE557AD-2D0B-AE9D-976E-F07568536B99}"/>
              </a:ext>
            </a:extLst>
          </p:cNvPr>
          <p:cNvSpPr/>
          <p:nvPr/>
        </p:nvSpPr>
        <p:spPr>
          <a:xfrm>
            <a:off x="4100229" y="322040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SMARTPHONE INTEGRATION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86B7CBF3-2EFB-856A-F564-297793110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825" y="1923170"/>
            <a:ext cx="5380446" cy="445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integration with GPS and apps for navigation assistance.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offer real-time data through mobile applications.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on the user’s ability to handle smartphones.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in areas with poor signal or GPS reception. </a:t>
            </a:r>
          </a:p>
        </p:txBody>
      </p:sp>
      <p:pic>
        <p:nvPicPr>
          <p:cNvPr id="4" name="Picture 2" descr="Smart Blind Stick for Visually Impaired People | SpringerLink">
            <a:extLst>
              <a:ext uri="{FF2B5EF4-FFF2-40B4-BE49-F238E27FC236}">
                <a16:creationId xmlns:a16="http://schemas.microsoft.com/office/drawing/2014/main" id="{54EFAEB9-15A8-EB3C-7211-18A163297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268" y="2136366"/>
            <a:ext cx="3539273" cy="361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05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8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8">
            <a:extLst>
              <a:ext uri="{FF2B5EF4-FFF2-40B4-BE49-F238E27FC236}">
                <a16:creationId xmlns:a16="http://schemas.microsoft.com/office/drawing/2014/main" id="{4DE557AD-2D0B-AE9D-976E-F07568536B99}"/>
              </a:ext>
            </a:extLst>
          </p:cNvPr>
          <p:cNvSpPr/>
          <p:nvPr/>
        </p:nvSpPr>
        <p:spPr>
          <a:xfrm>
            <a:off x="4165600" y="110836"/>
            <a:ext cx="6066953" cy="1427936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VOICE RECOGNITION &amp; </a:t>
            </a:r>
          </a:p>
          <a:p>
            <a:pPr algn="ctr"/>
            <a:r>
              <a:rPr lang="en-IN" sz="3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SPEECH OUTPUT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86B7CBF3-2EFB-856A-F564-297793110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1825" y="1923170"/>
            <a:ext cx="5380446" cy="445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voice commands for user convenience.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feedback via speech to alert users of obstacles or directions.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recognition may fail in noisy environments.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output could be slow or misinterpreted in real-time scenarios.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8047B1-C907-7DED-8CAD-2C004B3B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93" y="2168790"/>
            <a:ext cx="3773829" cy="39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0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05C6EDE4-C491-EACD-7BD5-299D392A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99" y="190500"/>
            <a:ext cx="9505951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1C0491A2-5F00-E05B-8AF2-2984A1EA6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853" y="548640"/>
            <a:ext cx="1574573" cy="26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4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F548B5-A6DB-B937-03AF-0BF5B02CFE4C}"/>
              </a:ext>
            </a:extLst>
          </p:cNvPr>
          <p:cNvSpPr txBox="1"/>
          <p:nvPr/>
        </p:nvSpPr>
        <p:spPr>
          <a:xfrm>
            <a:off x="2079438" y="2001687"/>
            <a:ext cx="5490262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project addresses the challenges faced by visually impaired individuals in navigating their surroundings. Traditional white canes, while widely used, have limitations such as short-range detection and inability to identify obstacles like water, stairs, or barriers at various heights”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634D355C-E77A-51A4-6E85-EBEB10080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5" t="12694" r="1256" b="17074"/>
          <a:stretch/>
        </p:blipFill>
        <p:spPr bwMode="auto">
          <a:xfrm>
            <a:off x="8029144" y="2332728"/>
            <a:ext cx="3642937" cy="310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00AA8F-8FBD-8892-E1E8-09B3A030793B}"/>
              </a:ext>
            </a:extLst>
          </p:cNvPr>
          <p:cNvSpPr/>
          <p:nvPr/>
        </p:nvSpPr>
        <p:spPr>
          <a:xfrm>
            <a:off x="1843542" y="1949855"/>
            <a:ext cx="5820354" cy="4651513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5A8D4-A76C-20EE-9684-63B8489CC6B1}"/>
              </a:ext>
            </a:extLst>
          </p:cNvPr>
          <p:cNvSpPr txBox="1"/>
          <p:nvPr/>
        </p:nvSpPr>
        <p:spPr>
          <a:xfrm>
            <a:off x="3330768" y="1670071"/>
            <a:ext cx="260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highlight>
                  <a:srgbClr val="000000"/>
                </a:highlight>
              </a:rPr>
              <a:t> SMART ASSISITIVE STICK   </a:t>
            </a: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03A2CE82-80F7-C903-1C45-8505AF9744F4}"/>
              </a:ext>
            </a:extLst>
          </p:cNvPr>
          <p:cNvSpPr/>
          <p:nvPr/>
        </p:nvSpPr>
        <p:spPr>
          <a:xfrm>
            <a:off x="4492946" y="213766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IN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18ECA-9AE4-B875-9972-BD9A858D5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561E63-0C75-8070-8BE6-609C62A83363}"/>
              </a:ext>
            </a:extLst>
          </p:cNvPr>
          <p:cNvSpPr txBox="1"/>
          <p:nvPr/>
        </p:nvSpPr>
        <p:spPr>
          <a:xfrm>
            <a:off x="2186608" y="1970110"/>
            <a:ext cx="8507895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solution is to develop a smart cane equipped with advanced sensors, such as ultrasonic, depth sensors, to detect obstacles at various distances and heights. 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smart cane will provide feedback to the user through vibrations or sounds, making it easy to understand and react to potential hazards. </a:t>
            </a:r>
          </a:p>
        </p:txBody>
      </p:sp>
      <p:sp>
        <p:nvSpPr>
          <p:cNvPr id="10" name="Pentagon 8">
            <a:extLst>
              <a:ext uri="{FF2B5EF4-FFF2-40B4-BE49-F238E27FC236}">
                <a16:creationId xmlns:a16="http://schemas.microsoft.com/office/drawing/2014/main" id="{7C83591E-B446-3B21-4CB3-C1312CEB7095}"/>
              </a:ext>
            </a:extLst>
          </p:cNvPr>
          <p:cNvSpPr/>
          <p:nvPr/>
        </p:nvSpPr>
        <p:spPr>
          <a:xfrm>
            <a:off x="3508321" y="304176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66678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175EA59-4E1E-DEE7-3DB4-687125153A4E}"/>
              </a:ext>
            </a:extLst>
          </p:cNvPr>
          <p:cNvGrpSpPr/>
          <p:nvPr/>
        </p:nvGrpSpPr>
        <p:grpSpPr>
          <a:xfrm>
            <a:off x="297017" y="2092912"/>
            <a:ext cx="5192066" cy="4589166"/>
            <a:chOff x="209551" y="1186463"/>
            <a:chExt cx="5192066" cy="458916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71A80D-729A-F5CB-7BFD-CDAE3895FE17}"/>
                </a:ext>
              </a:extLst>
            </p:cNvPr>
            <p:cNvSpPr/>
            <p:nvPr/>
          </p:nvSpPr>
          <p:spPr>
            <a:xfrm>
              <a:off x="209551" y="4774197"/>
              <a:ext cx="5192066" cy="1001432"/>
            </a:xfrm>
            <a:prstGeom prst="ellipse">
              <a:avLst/>
            </a:prstGeom>
            <a:solidFill>
              <a:schemeClr val="tx1">
                <a:alpha val="25000"/>
              </a:schemeClr>
            </a:solidFill>
            <a:ln>
              <a:noFill/>
            </a:ln>
            <a:effectLst>
              <a:softEdge rad="304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9C94EF-94EA-6213-F34A-ED8C405DF8DE}"/>
                </a:ext>
              </a:extLst>
            </p:cNvPr>
            <p:cNvGrpSpPr/>
            <p:nvPr/>
          </p:nvGrpSpPr>
          <p:grpSpPr>
            <a:xfrm>
              <a:off x="954384" y="1186463"/>
              <a:ext cx="3941466" cy="3941466"/>
              <a:chOff x="1287759" y="1160891"/>
              <a:chExt cx="3967700" cy="3967700"/>
            </a:xfrm>
          </p:grpSpPr>
          <p:sp>
            <p:nvSpPr>
              <p:cNvPr id="15" name="Donut 2">
                <a:extLst>
                  <a:ext uri="{FF2B5EF4-FFF2-40B4-BE49-F238E27FC236}">
                    <a16:creationId xmlns:a16="http://schemas.microsoft.com/office/drawing/2014/main" id="{7D6AFA46-2E9C-5CCE-B4A9-16460CE51C9C}"/>
                  </a:ext>
                </a:extLst>
              </p:cNvPr>
              <p:cNvSpPr/>
              <p:nvPr/>
            </p:nvSpPr>
            <p:spPr>
              <a:xfrm>
                <a:off x="1287759" y="1160891"/>
                <a:ext cx="3967700" cy="3967700"/>
              </a:xfrm>
              <a:prstGeom prst="donut">
                <a:avLst>
                  <a:gd name="adj" fmla="val 9488"/>
                </a:avLst>
              </a:prstGeom>
              <a:solidFill>
                <a:srgbClr val="4C6685"/>
              </a:solidFill>
              <a:ln>
                <a:noFill/>
              </a:ln>
              <a:scene3d>
                <a:camera prst="perspectiveContrastingRightFacing">
                  <a:rot lat="0" lon="18600000" rev="213211"/>
                </a:camera>
                <a:lightRig rig="threePt" dir="t"/>
              </a:scene3d>
              <a:sp3d extrusionH="762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Donut 12">
                <a:extLst>
                  <a:ext uri="{FF2B5EF4-FFF2-40B4-BE49-F238E27FC236}">
                    <a16:creationId xmlns:a16="http://schemas.microsoft.com/office/drawing/2014/main" id="{DD0184D3-879A-9A4B-BE6D-ED69D5117394}"/>
                  </a:ext>
                </a:extLst>
              </p:cNvPr>
              <p:cNvSpPr/>
              <p:nvPr/>
            </p:nvSpPr>
            <p:spPr>
              <a:xfrm>
                <a:off x="2026235" y="1899367"/>
                <a:ext cx="2490748" cy="2490748"/>
              </a:xfrm>
              <a:prstGeom prst="donut">
                <a:avLst>
                  <a:gd name="adj" fmla="val 14681"/>
                </a:avLst>
              </a:prstGeom>
              <a:solidFill>
                <a:srgbClr val="899DB7"/>
              </a:solidFill>
              <a:ln>
                <a:noFill/>
              </a:ln>
              <a:scene3d>
                <a:camera prst="perspectiveContrastingRightFacing">
                  <a:rot lat="0" lon="18600000" rev="213211"/>
                </a:camera>
                <a:lightRig rig="threePt" dir="t"/>
              </a:scene3d>
              <a:sp3d extrusionH="762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1B782EA-D3E0-B421-6B9C-5BAD402B919B}"/>
                  </a:ext>
                </a:extLst>
              </p:cNvPr>
              <p:cNvSpPr/>
              <p:nvPr/>
            </p:nvSpPr>
            <p:spPr>
              <a:xfrm>
                <a:off x="2849692" y="2722824"/>
                <a:ext cx="843833" cy="843833"/>
              </a:xfrm>
              <a:prstGeom prst="ellipse">
                <a:avLst/>
              </a:prstGeom>
              <a:solidFill>
                <a:srgbClr val="FD5458"/>
              </a:solidFill>
              <a:ln>
                <a:noFill/>
              </a:ln>
              <a:scene3d>
                <a:camera prst="perspectiveContrastingRightFacing">
                  <a:rot lat="0" lon="18600000" rev="213211"/>
                </a:camera>
                <a:lightRig rig="threePt" dir="t"/>
              </a:scene3d>
              <a:sp3d extrusionH="762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23C839-FA8E-7297-E98E-CA4B45782587}"/>
              </a:ext>
            </a:extLst>
          </p:cNvPr>
          <p:cNvGrpSpPr/>
          <p:nvPr/>
        </p:nvGrpSpPr>
        <p:grpSpPr>
          <a:xfrm rot="14264340" flipV="1">
            <a:off x="9567162" y="-2195330"/>
            <a:ext cx="649234" cy="2778210"/>
            <a:chOff x="6139793" y="927098"/>
            <a:chExt cx="649234" cy="277821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313793D-052E-11A5-1D54-09995B8833D5}"/>
                </a:ext>
              </a:extLst>
            </p:cNvPr>
            <p:cNvCxnSpPr/>
            <p:nvPr/>
          </p:nvCxnSpPr>
          <p:spPr>
            <a:xfrm>
              <a:off x="6464410" y="1590261"/>
              <a:ext cx="0" cy="2115047"/>
            </a:xfrm>
            <a:prstGeom prst="line">
              <a:avLst/>
            </a:prstGeom>
            <a:ln w="66675" cap="rnd">
              <a:gradFill>
                <a:gsLst>
                  <a:gs pos="0">
                    <a:schemeClr val="bg1">
                      <a:lumMod val="50000"/>
                    </a:schemeClr>
                  </a:gs>
                  <a:gs pos="6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85A6518-6351-F8F1-B2F4-125B8C65523F}"/>
                </a:ext>
              </a:extLst>
            </p:cNvPr>
            <p:cNvGrpSpPr/>
            <p:nvPr/>
          </p:nvGrpSpPr>
          <p:grpSpPr>
            <a:xfrm rot="10800000">
              <a:off x="6139793" y="927098"/>
              <a:ext cx="649234" cy="753357"/>
              <a:chOff x="8087056" y="897061"/>
              <a:chExt cx="1514476" cy="1386399"/>
            </a:xfrm>
          </p:grpSpPr>
          <p:sp>
            <p:nvSpPr>
              <p:cNvPr id="43" name="Freeform 108">
                <a:extLst>
                  <a:ext uri="{FF2B5EF4-FFF2-40B4-BE49-F238E27FC236}">
                    <a16:creationId xmlns:a16="http://schemas.microsoft.com/office/drawing/2014/main" id="{697EEAA2-D20B-5F4D-6FC7-98DE5DD54290}"/>
                  </a:ext>
                </a:extLst>
              </p:cNvPr>
              <p:cNvSpPr/>
              <p:nvPr/>
            </p:nvSpPr>
            <p:spPr>
              <a:xfrm>
                <a:off x="8087056" y="897061"/>
                <a:ext cx="757238" cy="1386399"/>
              </a:xfrm>
              <a:custGeom>
                <a:avLst/>
                <a:gdLst>
                  <a:gd name="connsiteX0" fmla="*/ 757238 w 757238"/>
                  <a:gd name="connsiteY0" fmla="*/ 0 h 1386399"/>
                  <a:gd name="connsiteX1" fmla="*/ 757238 w 757238"/>
                  <a:gd name="connsiteY1" fmla="*/ 1122466 h 1386399"/>
                  <a:gd name="connsiteX2" fmla="*/ 1 w 757238"/>
                  <a:gd name="connsiteY2" fmla="*/ 1386399 h 1386399"/>
                  <a:gd name="connsiteX3" fmla="*/ 1 w 757238"/>
                  <a:gd name="connsiteY3" fmla="*/ 537228 h 1386399"/>
                  <a:gd name="connsiteX4" fmla="*/ 0 w 757238"/>
                  <a:gd name="connsiteY4" fmla="*/ 537228 h 1386399"/>
                  <a:gd name="connsiteX5" fmla="*/ 757238 w 757238"/>
                  <a:gd name="connsiteY5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238" h="1386399">
                    <a:moveTo>
                      <a:pt x="757238" y="0"/>
                    </a:moveTo>
                    <a:lnTo>
                      <a:pt x="757238" y="1122466"/>
                    </a:lnTo>
                    <a:lnTo>
                      <a:pt x="1" y="1386399"/>
                    </a:lnTo>
                    <a:lnTo>
                      <a:pt x="1" y="537228"/>
                    </a:lnTo>
                    <a:lnTo>
                      <a:pt x="0" y="537228"/>
                    </a:lnTo>
                    <a:lnTo>
                      <a:pt x="757238" y="0"/>
                    </a:lnTo>
                    <a:close/>
                  </a:path>
                </a:pathLst>
              </a:custGeom>
              <a:solidFill>
                <a:srgbClr val="FD3D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Freeform 109">
                <a:extLst>
                  <a:ext uri="{FF2B5EF4-FFF2-40B4-BE49-F238E27FC236}">
                    <a16:creationId xmlns:a16="http://schemas.microsoft.com/office/drawing/2014/main" id="{0C8BDA9B-B3C9-A8A6-1807-08BEED745346}"/>
                  </a:ext>
                </a:extLst>
              </p:cNvPr>
              <p:cNvSpPr/>
              <p:nvPr/>
            </p:nvSpPr>
            <p:spPr>
              <a:xfrm>
                <a:off x="8844294" y="897061"/>
                <a:ext cx="757238" cy="1386399"/>
              </a:xfrm>
              <a:custGeom>
                <a:avLst/>
                <a:gdLst>
                  <a:gd name="connsiteX0" fmla="*/ 0 w 757238"/>
                  <a:gd name="connsiteY0" fmla="*/ 0 h 1386399"/>
                  <a:gd name="connsiteX1" fmla="*/ 757237 w 757238"/>
                  <a:gd name="connsiteY1" fmla="*/ 537228 h 1386399"/>
                  <a:gd name="connsiteX2" fmla="*/ 757238 w 757238"/>
                  <a:gd name="connsiteY2" fmla="*/ 537228 h 1386399"/>
                  <a:gd name="connsiteX3" fmla="*/ 757238 w 757238"/>
                  <a:gd name="connsiteY3" fmla="*/ 1386399 h 1386399"/>
                  <a:gd name="connsiteX4" fmla="*/ 757237 w 757238"/>
                  <a:gd name="connsiteY4" fmla="*/ 1386399 h 1386399"/>
                  <a:gd name="connsiteX5" fmla="*/ 0 w 757238"/>
                  <a:gd name="connsiteY5" fmla="*/ 1122466 h 1386399"/>
                  <a:gd name="connsiteX6" fmla="*/ 0 w 757238"/>
                  <a:gd name="connsiteY6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8" h="1386399">
                    <a:moveTo>
                      <a:pt x="0" y="0"/>
                    </a:moveTo>
                    <a:lnTo>
                      <a:pt x="757237" y="537228"/>
                    </a:lnTo>
                    <a:lnTo>
                      <a:pt x="757238" y="537228"/>
                    </a:lnTo>
                    <a:lnTo>
                      <a:pt x="757238" y="1386399"/>
                    </a:lnTo>
                    <a:lnTo>
                      <a:pt x="757237" y="1386399"/>
                    </a:lnTo>
                    <a:lnTo>
                      <a:pt x="0" y="1122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5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08ABC27-0EFF-988B-B90D-14AB3AA20F44}"/>
              </a:ext>
            </a:extLst>
          </p:cNvPr>
          <p:cNvSpPr txBox="1"/>
          <p:nvPr/>
        </p:nvSpPr>
        <p:spPr>
          <a:xfrm>
            <a:off x="5947438" y="2092912"/>
            <a:ext cx="4948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obstacles in all directions using an ultrasonic sensor with servo motor movement.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492BE9-D20C-315F-3C55-9430B08EB97E}"/>
              </a:ext>
            </a:extLst>
          </p:cNvPr>
          <p:cNvGrpSpPr/>
          <p:nvPr/>
        </p:nvGrpSpPr>
        <p:grpSpPr>
          <a:xfrm rot="15210177" flipV="1">
            <a:off x="13217852" y="-952863"/>
            <a:ext cx="649234" cy="2778210"/>
            <a:chOff x="6139793" y="927098"/>
            <a:chExt cx="649234" cy="277821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4B76B71-FFC0-4EC7-7175-6B92050DB684}"/>
                </a:ext>
              </a:extLst>
            </p:cNvPr>
            <p:cNvCxnSpPr/>
            <p:nvPr/>
          </p:nvCxnSpPr>
          <p:spPr>
            <a:xfrm>
              <a:off x="6464410" y="1590261"/>
              <a:ext cx="0" cy="2115047"/>
            </a:xfrm>
            <a:prstGeom prst="line">
              <a:avLst/>
            </a:prstGeom>
            <a:ln w="66675" cap="rnd">
              <a:gradFill>
                <a:gsLst>
                  <a:gs pos="0">
                    <a:schemeClr val="bg1">
                      <a:lumMod val="50000"/>
                    </a:schemeClr>
                  </a:gs>
                  <a:gs pos="6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745E00F-DAE8-ACD9-F37B-E89732FCCABD}"/>
                </a:ext>
              </a:extLst>
            </p:cNvPr>
            <p:cNvGrpSpPr/>
            <p:nvPr/>
          </p:nvGrpSpPr>
          <p:grpSpPr>
            <a:xfrm rot="10800000">
              <a:off x="6139793" y="927098"/>
              <a:ext cx="649234" cy="753357"/>
              <a:chOff x="8087056" y="897061"/>
              <a:chExt cx="1514476" cy="1386399"/>
            </a:xfrm>
          </p:grpSpPr>
          <p:sp>
            <p:nvSpPr>
              <p:cNvPr id="49" name="Freeform 113">
                <a:extLst>
                  <a:ext uri="{FF2B5EF4-FFF2-40B4-BE49-F238E27FC236}">
                    <a16:creationId xmlns:a16="http://schemas.microsoft.com/office/drawing/2014/main" id="{5E33DC28-2867-2D69-18FF-5C3A737E3C57}"/>
                  </a:ext>
                </a:extLst>
              </p:cNvPr>
              <p:cNvSpPr/>
              <p:nvPr/>
            </p:nvSpPr>
            <p:spPr>
              <a:xfrm>
                <a:off x="8087056" y="897061"/>
                <a:ext cx="757238" cy="1386399"/>
              </a:xfrm>
              <a:custGeom>
                <a:avLst/>
                <a:gdLst>
                  <a:gd name="connsiteX0" fmla="*/ 757238 w 757238"/>
                  <a:gd name="connsiteY0" fmla="*/ 0 h 1386399"/>
                  <a:gd name="connsiteX1" fmla="*/ 757238 w 757238"/>
                  <a:gd name="connsiteY1" fmla="*/ 1122466 h 1386399"/>
                  <a:gd name="connsiteX2" fmla="*/ 1 w 757238"/>
                  <a:gd name="connsiteY2" fmla="*/ 1386399 h 1386399"/>
                  <a:gd name="connsiteX3" fmla="*/ 1 w 757238"/>
                  <a:gd name="connsiteY3" fmla="*/ 537228 h 1386399"/>
                  <a:gd name="connsiteX4" fmla="*/ 0 w 757238"/>
                  <a:gd name="connsiteY4" fmla="*/ 537228 h 1386399"/>
                  <a:gd name="connsiteX5" fmla="*/ 757238 w 757238"/>
                  <a:gd name="connsiteY5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238" h="1386399">
                    <a:moveTo>
                      <a:pt x="757238" y="0"/>
                    </a:moveTo>
                    <a:lnTo>
                      <a:pt x="757238" y="1122466"/>
                    </a:lnTo>
                    <a:lnTo>
                      <a:pt x="1" y="1386399"/>
                    </a:lnTo>
                    <a:lnTo>
                      <a:pt x="1" y="537228"/>
                    </a:lnTo>
                    <a:lnTo>
                      <a:pt x="0" y="537228"/>
                    </a:lnTo>
                    <a:lnTo>
                      <a:pt x="757238" y="0"/>
                    </a:lnTo>
                    <a:close/>
                  </a:path>
                </a:pathLst>
              </a:custGeom>
              <a:solidFill>
                <a:srgbClr val="FD3D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Freeform 114">
                <a:extLst>
                  <a:ext uri="{FF2B5EF4-FFF2-40B4-BE49-F238E27FC236}">
                    <a16:creationId xmlns:a16="http://schemas.microsoft.com/office/drawing/2014/main" id="{05FBC1F3-4387-C787-E1A4-78DE8A9A2B7D}"/>
                  </a:ext>
                </a:extLst>
              </p:cNvPr>
              <p:cNvSpPr/>
              <p:nvPr/>
            </p:nvSpPr>
            <p:spPr>
              <a:xfrm>
                <a:off x="8844294" y="897061"/>
                <a:ext cx="757238" cy="1386399"/>
              </a:xfrm>
              <a:custGeom>
                <a:avLst/>
                <a:gdLst>
                  <a:gd name="connsiteX0" fmla="*/ 0 w 757238"/>
                  <a:gd name="connsiteY0" fmla="*/ 0 h 1386399"/>
                  <a:gd name="connsiteX1" fmla="*/ 757237 w 757238"/>
                  <a:gd name="connsiteY1" fmla="*/ 537228 h 1386399"/>
                  <a:gd name="connsiteX2" fmla="*/ 757238 w 757238"/>
                  <a:gd name="connsiteY2" fmla="*/ 537228 h 1386399"/>
                  <a:gd name="connsiteX3" fmla="*/ 757238 w 757238"/>
                  <a:gd name="connsiteY3" fmla="*/ 1386399 h 1386399"/>
                  <a:gd name="connsiteX4" fmla="*/ 757237 w 757238"/>
                  <a:gd name="connsiteY4" fmla="*/ 1386399 h 1386399"/>
                  <a:gd name="connsiteX5" fmla="*/ 0 w 757238"/>
                  <a:gd name="connsiteY5" fmla="*/ 1122466 h 1386399"/>
                  <a:gd name="connsiteX6" fmla="*/ 0 w 757238"/>
                  <a:gd name="connsiteY6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8" h="1386399">
                    <a:moveTo>
                      <a:pt x="0" y="0"/>
                    </a:moveTo>
                    <a:lnTo>
                      <a:pt x="757237" y="537228"/>
                    </a:lnTo>
                    <a:lnTo>
                      <a:pt x="757238" y="537228"/>
                    </a:lnTo>
                    <a:lnTo>
                      <a:pt x="757238" y="1386399"/>
                    </a:lnTo>
                    <a:lnTo>
                      <a:pt x="757237" y="1386399"/>
                    </a:lnTo>
                    <a:lnTo>
                      <a:pt x="0" y="1122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5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B4C56BC-C79D-3D1A-543D-D09E85A70F35}"/>
              </a:ext>
            </a:extLst>
          </p:cNvPr>
          <p:cNvSpPr txBox="1"/>
          <p:nvPr/>
        </p:nvSpPr>
        <p:spPr>
          <a:xfrm rot="10800000" flipH="1" flipV="1">
            <a:off x="5929331" y="3330276"/>
            <a:ext cx="4675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 voice alerts to guide visually impaired users safely.  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BD608AB9-70A6-B739-344D-05FDECC356AA}"/>
              </a:ext>
            </a:extLst>
          </p:cNvPr>
          <p:cNvGrpSpPr/>
          <p:nvPr/>
        </p:nvGrpSpPr>
        <p:grpSpPr>
          <a:xfrm rot="16546146" flipV="1">
            <a:off x="13420044" y="4134823"/>
            <a:ext cx="644570" cy="2869375"/>
            <a:chOff x="5276345" y="1026892"/>
            <a:chExt cx="644570" cy="2869375"/>
          </a:xfrm>
        </p:grpSpPr>
        <p:cxnSp>
          <p:nvCxnSpPr>
            <p:cNvPr id="4097" name="Straight Connector 4096">
              <a:extLst>
                <a:ext uri="{FF2B5EF4-FFF2-40B4-BE49-F238E27FC236}">
                  <a16:creationId xmlns:a16="http://schemas.microsoft.com/office/drawing/2014/main" id="{F5DB6051-1E0B-C7D6-DC7D-33FE7E8F5D43}"/>
                </a:ext>
              </a:extLst>
            </p:cNvPr>
            <p:cNvCxnSpPr/>
            <p:nvPr/>
          </p:nvCxnSpPr>
          <p:spPr>
            <a:xfrm>
              <a:off x="5601245" y="1781220"/>
              <a:ext cx="0" cy="2115047"/>
            </a:xfrm>
            <a:prstGeom prst="line">
              <a:avLst/>
            </a:prstGeom>
            <a:ln w="66675" cap="rnd">
              <a:gradFill>
                <a:gsLst>
                  <a:gs pos="0">
                    <a:schemeClr val="bg1">
                      <a:lumMod val="50000"/>
                    </a:schemeClr>
                  </a:gs>
                  <a:gs pos="6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99" name="Group 4098">
              <a:extLst>
                <a:ext uri="{FF2B5EF4-FFF2-40B4-BE49-F238E27FC236}">
                  <a16:creationId xmlns:a16="http://schemas.microsoft.com/office/drawing/2014/main" id="{3922BA18-964E-E414-2D7C-AF6B7713C482}"/>
                </a:ext>
              </a:extLst>
            </p:cNvPr>
            <p:cNvGrpSpPr/>
            <p:nvPr/>
          </p:nvGrpSpPr>
          <p:grpSpPr>
            <a:xfrm rot="10800000">
              <a:off x="5276345" y="1026892"/>
              <a:ext cx="644570" cy="755760"/>
              <a:chOff x="10112109" y="708989"/>
              <a:chExt cx="1503596" cy="1390822"/>
            </a:xfrm>
          </p:grpSpPr>
          <p:sp>
            <p:nvSpPr>
              <p:cNvPr id="4100" name="Freeform 103">
                <a:extLst>
                  <a:ext uri="{FF2B5EF4-FFF2-40B4-BE49-F238E27FC236}">
                    <a16:creationId xmlns:a16="http://schemas.microsoft.com/office/drawing/2014/main" id="{F27C0174-72F1-00EF-CC54-F27892D9BD08}"/>
                  </a:ext>
                </a:extLst>
              </p:cNvPr>
              <p:cNvSpPr/>
              <p:nvPr/>
            </p:nvSpPr>
            <p:spPr>
              <a:xfrm>
                <a:off x="10112109" y="713412"/>
                <a:ext cx="757238" cy="1386399"/>
              </a:xfrm>
              <a:custGeom>
                <a:avLst/>
                <a:gdLst>
                  <a:gd name="connsiteX0" fmla="*/ 757238 w 757238"/>
                  <a:gd name="connsiteY0" fmla="*/ 0 h 1386399"/>
                  <a:gd name="connsiteX1" fmla="*/ 757238 w 757238"/>
                  <a:gd name="connsiteY1" fmla="*/ 1122466 h 1386399"/>
                  <a:gd name="connsiteX2" fmla="*/ 1 w 757238"/>
                  <a:gd name="connsiteY2" fmla="*/ 1386399 h 1386399"/>
                  <a:gd name="connsiteX3" fmla="*/ 1 w 757238"/>
                  <a:gd name="connsiteY3" fmla="*/ 537228 h 1386399"/>
                  <a:gd name="connsiteX4" fmla="*/ 0 w 757238"/>
                  <a:gd name="connsiteY4" fmla="*/ 537228 h 1386399"/>
                  <a:gd name="connsiteX5" fmla="*/ 757238 w 757238"/>
                  <a:gd name="connsiteY5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238" h="1386399">
                    <a:moveTo>
                      <a:pt x="757238" y="0"/>
                    </a:moveTo>
                    <a:lnTo>
                      <a:pt x="757238" y="1122466"/>
                    </a:lnTo>
                    <a:lnTo>
                      <a:pt x="1" y="1386399"/>
                    </a:lnTo>
                    <a:lnTo>
                      <a:pt x="1" y="537228"/>
                    </a:lnTo>
                    <a:lnTo>
                      <a:pt x="0" y="537228"/>
                    </a:lnTo>
                    <a:lnTo>
                      <a:pt x="757238" y="0"/>
                    </a:lnTo>
                    <a:close/>
                  </a:path>
                </a:pathLst>
              </a:custGeom>
              <a:solidFill>
                <a:srgbClr val="FD3D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1" name="Freeform 104">
                <a:extLst>
                  <a:ext uri="{FF2B5EF4-FFF2-40B4-BE49-F238E27FC236}">
                    <a16:creationId xmlns:a16="http://schemas.microsoft.com/office/drawing/2014/main" id="{22118117-7CBE-5025-136D-17B8C33E0445}"/>
                  </a:ext>
                </a:extLst>
              </p:cNvPr>
              <p:cNvSpPr/>
              <p:nvPr/>
            </p:nvSpPr>
            <p:spPr>
              <a:xfrm>
                <a:off x="10858467" y="708989"/>
                <a:ext cx="757238" cy="1386399"/>
              </a:xfrm>
              <a:custGeom>
                <a:avLst/>
                <a:gdLst>
                  <a:gd name="connsiteX0" fmla="*/ 0 w 757238"/>
                  <a:gd name="connsiteY0" fmla="*/ 0 h 1386399"/>
                  <a:gd name="connsiteX1" fmla="*/ 757237 w 757238"/>
                  <a:gd name="connsiteY1" fmla="*/ 537228 h 1386399"/>
                  <a:gd name="connsiteX2" fmla="*/ 757238 w 757238"/>
                  <a:gd name="connsiteY2" fmla="*/ 537228 h 1386399"/>
                  <a:gd name="connsiteX3" fmla="*/ 757238 w 757238"/>
                  <a:gd name="connsiteY3" fmla="*/ 1386399 h 1386399"/>
                  <a:gd name="connsiteX4" fmla="*/ 757237 w 757238"/>
                  <a:gd name="connsiteY4" fmla="*/ 1386399 h 1386399"/>
                  <a:gd name="connsiteX5" fmla="*/ 0 w 757238"/>
                  <a:gd name="connsiteY5" fmla="*/ 1122466 h 1386399"/>
                  <a:gd name="connsiteX6" fmla="*/ 0 w 757238"/>
                  <a:gd name="connsiteY6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8" h="1386399">
                    <a:moveTo>
                      <a:pt x="0" y="0"/>
                    </a:moveTo>
                    <a:lnTo>
                      <a:pt x="757237" y="537228"/>
                    </a:lnTo>
                    <a:lnTo>
                      <a:pt x="757238" y="537228"/>
                    </a:lnTo>
                    <a:lnTo>
                      <a:pt x="757238" y="1386399"/>
                    </a:lnTo>
                    <a:lnTo>
                      <a:pt x="757237" y="1386399"/>
                    </a:lnTo>
                    <a:lnTo>
                      <a:pt x="0" y="1122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5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102" name="TextBox 4101">
            <a:extLst>
              <a:ext uri="{FF2B5EF4-FFF2-40B4-BE49-F238E27FC236}">
                <a16:creationId xmlns:a16="http://schemas.microsoft.com/office/drawing/2014/main" id="{471B6C75-0055-9578-847D-31718AEA0F64}"/>
              </a:ext>
            </a:extLst>
          </p:cNvPr>
          <p:cNvSpPr txBox="1"/>
          <p:nvPr/>
        </p:nvSpPr>
        <p:spPr>
          <a:xfrm>
            <a:off x="5929331" y="4359049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 user safety by sending location-based SMS alerts to guardians. 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16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CD88C96A-229A-20F7-C6FA-FF87B0B874B8}"/>
              </a:ext>
            </a:extLst>
          </p:cNvPr>
          <p:cNvGrpSpPr/>
          <p:nvPr/>
        </p:nvGrpSpPr>
        <p:grpSpPr>
          <a:xfrm rot="17653892" flipV="1">
            <a:off x="12837977" y="6956202"/>
            <a:ext cx="649234" cy="2778210"/>
            <a:chOff x="6139793" y="927098"/>
            <a:chExt cx="649234" cy="2778210"/>
          </a:xfrm>
        </p:grpSpPr>
        <p:cxnSp>
          <p:nvCxnSpPr>
            <p:cNvPr id="4104" name="Straight Connector 4103">
              <a:extLst>
                <a:ext uri="{FF2B5EF4-FFF2-40B4-BE49-F238E27FC236}">
                  <a16:creationId xmlns:a16="http://schemas.microsoft.com/office/drawing/2014/main" id="{21801322-0CDB-C291-2B6D-4D79F2B86BEA}"/>
                </a:ext>
              </a:extLst>
            </p:cNvPr>
            <p:cNvCxnSpPr/>
            <p:nvPr/>
          </p:nvCxnSpPr>
          <p:spPr>
            <a:xfrm>
              <a:off x="6464410" y="1590261"/>
              <a:ext cx="0" cy="2115047"/>
            </a:xfrm>
            <a:prstGeom prst="line">
              <a:avLst/>
            </a:prstGeom>
            <a:ln w="66675" cap="rnd">
              <a:gradFill>
                <a:gsLst>
                  <a:gs pos="0">
                    <a:schemeClr val="bg1">
                      <a:lumMod val="50000"/>
                    </a:schemeClr>
                  </a:gs>
                  <a:gs pos="69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0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05" name="Group 4104">
              <a:extLst>
                <a:ext uri="{FF2B5EF4-FFF2-40B4-BE49-F238E27FC236}">
                  <a16:creationId xmlns:a16="http://schemas.microsoft.com/office/drawing/2014/main" id="{7F9833F4-6920-6D28-78DF-F1FB70C411D1}"/>
                </a:ext>
              </a:extLst>
            </p:cNvPr>
            <p:cNvGrpSpPr/>
            <p:nvPr/>
          </p:nvGrpSpPr>
          <p:grpSpPr>
            <a:xfrm rot="10800000">
              <a:off x="6139793" y="927098"/>
              <a:ext cx="649234" cy="753357"/>
              <a:chOff x="8087056" y="897061"/>
              <a:chExt cx="1514476" cy="1386399"/>
            </a:xfrm>
          </p:grpSpPr>
          <p:sp>
            <p:nvSpPr>
              <p:cNvPr id="4106" name="Freeform 123">
                <a:extLst>
                  <a:ext uri="{FF2B5EF4-FFF2-40B4-BE49-F238E27FC236}">
                    <a16:creationId xmlns:a16="http://schemas.microsoft.com/office/drawing/2014/main" id="{86AF2A2E-438C-6A44-65DF-651C4B953B40}"/>
                  </a:ext>
                </a:extLst>
              </p:cNvPr>
              <p:cNvSpPr/>
              <p:nvPr/>
            </p:nvSpPr>
            <p:spPr>
              <a:xfrm>
                <a:off x="8087056" y="897061"/>
                <a:ext cx="757238" cy="1386399"/>
              </a:xfrm>
              <a:custGeom>
                <a:avLst/>
                <a:gdLst>
                  <a:gd name="connsiteX0" fmla="*/ 757238 w 757238"/>
                  <a:gd name="connsiteY0" fmla="*/ 0 h 1386399"/>
                  <a:gd name="connsiteX1" fmla="*/ 757238 w 757238"/>
                  <a:gd name="connsiteY1" fmla="*/ 1122466 h 1386399"/>
                  <a:gd name="connsiteX2" fmla="*/ 1 w 757238"/>
                  <a:gd name="connsiteY2" fmla="*/ 1386399 h 1386399"/>
                  <a:gd name="connsiteX3" fmla="*/ 1 w 757238"/>
                  <a:gd name="connsiteY3" fmla="*/ 537228 h 1386399"/>
                  <a:gd name="connsiteX4" fmla="*/ 0 w 757238"/>
                  <a:gd name="connsiteY4" fmla="*/ 537228 h 1386399"/>
                  <a:gd name="connsiteX5" fmla="*/ 757238 w 757238"/>
                  <a:gd name="connsiteY5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238" h="1386399">
                    <a:moveTo>
                      <a:pt x="757238" y="0"/>
                    </a:moveTo>
                    <a:lnTo>
                      <a:pt x="757238" y="1122466"/>
                    </a:lnTo>
                    <a:lnTo>
                      <a:pt x="1" y="1386399"/>
                    </a:lnTo>
                    <a:lnTo>
                      <a:pt x="1" y="537228"/>
                    </a:lnTo>
                    <a:lnTo>
                      <a:pt x="0" y="537228"/>
                    </a:lnTo>
                    <a:lnTo>
                      <a:pt x="757238" y="0"/>
                    </a:lnTo>
                    <a:close/>
                  </a:path>
                </a:pathLst>
              </a:custGeom>
              <a:solidFill>
                <a:srgbClr val="FD3D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07" name="Freeform 124">
                <a:extLst>
                  <a:ext uri="{FF2B5EF4-FFF2-40B4-BE49-F238E27FC236}">
                    <a16:creationId xmlns:a16="http://schemas.microsoft.com/office/drawing/2014/main" id="{C713EF8B-9F8F-D034-A9C1-9A3459DC7891}"/>
                  </a:ext>
                </a:extLst>
              </p:cNvPr>
              <p:cNvSpPr/>
              <p:nvPr/>
            </p:nvSpPr>
            <p:spPr>
              <a:xfrm>
                <a:off x="8844294" y="897061"/>
                <a:ext cx="757238" cy="1386399"/>
              </a:xfrm>
              <a:custGeom>
                <a:avLst/>
                <a:gdLst>
                  <a:gd name="connsiteX0" fmla="*/ 0 w 757238"/>
                  <a:gd name="connsiteY0" fmla="*/ 0 h 1386399"/>
                  <a:gd name="connsiteX1" fmla="*/ 757237 w 757238"/>
                  <a:gd name="connsiteY1" fmla="*/ 537228 h 1386399"/>
                  <a:gd name="connsiteX2" fmla="*/ 757238 w 757238"/>
                  <a:gd name="connsiteY2" fmla="*/ 537228 h 1386399"/>
                  <a:gd name="connsiteX3" fmla="*/ 757238 w 757238"/>
                  <a:gd name="connsiteY3" fmla="*/ 1386399 h 1386399"/>
                  <a:gd name="connsiteX4" fmla="*/ 757237 w 757238"/>
                  <a:gd name="connsiteY4" fmla="*/ 1386399 h 1386399"/>
                  <a:gd name="connsiteX5" fmla="*/ 0 w 757238"/>
                  <a:gd name="connsiteY5" fmla="*/ 1122466 h 1386399"/>
                  <a:gd name="connsiteX6" fmla="*/ 0 w 757238"/>
                  <a:gd name="connsiteY6" fmla="*/ 0 h 1386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7238" h="1386399">
                    <a:moveTo>
                      <a:pt x="0" y="0"/>
                    </a:moveTo>
                    <a:lnTo>
                      <a:pt x="757237" y="537228"/>
                    </a:lnTo>
                    <a:lnTo>
                      <a:pt x="757238" y="537228"/>
                    </a:lnTo>
                    <a:lnTo>
                      <a:pt x="757238" y="1386399"/>
                    </a:lnTo>
                    <a:lnTo>
                      <a:pt x="757237" y="1386399"/>
                    </a:lnTo>
                    <a:lnTo>
                      <a:pt x="0" y="1122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D54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108" name="TextBox 4107">
            <a:extLst>
              <a:ext uri="{FF2B5EF4-FFF2-40B4-BE49-F238E27FC236}">
                <a16:creationId xmlns:a16="http://schemas.microsoft.com/office/drawing/2014/main" id="{1C635492-1A95-12D7-7B45-CCCD70E78A01}"/>
              </a:ext>
            </a:extLst>
          </p:cNvPr>
          <p:cNvSpPr txBox="1"/>
          <p:nvPr/>
        </p:nvSpPr>
        <p:spPr>
          <a:xfrm>
            <a:off x="5523636" y="5528996"/>
            <a:ext cx="466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 navigation independence for visually impaired individuals. 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IN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09" name="Pentagon 8">
            <a:extLst>
              <a:ext uri="{FF2B5EF4-FFF2-40B4-BE49-F238E27FC236}">
                <a16:creationId xmlns:a16="http://schemas.microsoft.com/office/drawing/2014/main" id="{6A8CA105-980D-A124-C447-D866A452183E}"/>
              </a:ext>
            </a:extLst>
          </p:cNvPr>
          <p:cNvSpPr/>
          <p:nvPr/>
        </p:nvSpPr>
        <p:spPr>
          <a:xfrm>
            <a:off x="3829012" y="308551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53857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748 0.15231 L -0.45677 0.57685 " pathEditMode="relative" rAng="0" ptsTypes="AA">
                                      <p:cBhvr>
                                        <p:cTn id="11" dur="1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1" y="2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87 0.22106 L -0.73933 0.47477 " pathEditMode="relative" rAng="0" ptsTypes="AA">
                                      <p:cBhvr>
                                        <p:cTn id="20" dur="1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29" y="1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76 -0.0551 L -0.75742 -0.15741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97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6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107 -0.03357 L -0.73568 -0.49838 " pathEditMode="relative" rAng="0" ptsTypes="AA">
                                      <p:cBhvr>
                                        <p:cTn id="37" dur="11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37" y="-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8" grpId="0"/>
      <p:bldP spid="4102" grpId="0"/>
      <p:bldP spid="410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1A5F6-2DA8-3D7B-8F31-CA7BCD46C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8">
            <a:extLst>
              <a:ext uri="{FF2B5EF4-FFF2-40B4-BE49-F238E27FC236}">
                <a16:creationId xmlns:a16="http://schemas.microsoft.com/office/drawing/2014/main" id="{18E91AAF-AB70-9388-D2E0-C0ED47FA09B6}"/>
              </a:ext>
            </a:extLst>
          </p:cNvPr>
          <p:cNvSpPr/>
          <p:nvPr/>
        </p:nvSpPr>
        <p:spPr>
          <a:xfrm>
            <a:off x="3508321" y="304176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ADVANTAGES</a:t>
            </a:r>
          </a:p>
        </p:txBody>
      </p:sp>
      <p:sp>
        <p:nvSpPr>
          <p:cNvPr id="2" name="Google Shape;342;p35">
            <a:extLst>
              <a:ext uri="{FF2B5EF4-FFF2-40B4-BE49-F238E27FC236}">
                <a16:creationId xmlns:a16="http://schemas.microsoft.com/office/drawing/2014/main" id="{D3C6E0D4-B030-98FE-2890-A71A06B56CB6}"/>
              </a:ext>
            </a:extLst>
          </p:cNvPr>
          <p:cNvSpPr txBox="1">
            <a:spLocks/>
          </p:cNvSpPr>
          <p:nvPr/>
        </p:nvSpPr>
        <p:spPr>
          <a:xfrm>
            <a:off x="3637239" y="3121632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" name="Google Shape;350;p35">
            <a:extLst>
              <a:ext uri="{FF2B5EF4-FFF2-40B4-BE49-F238E27FC236}">
                <a16:creationId xmlns:a16="http://schemas.microsoft.com/office/drawing/2014/main" id="{8CDE6ED3-9961-9E33-7FAC-701AAEF2828D}"/>
              </a:ext>
            </a:extLst>
          </p:cNvPr>
          <p:cNvSpPr txBox="1">
            <a:spLocks/>
          </p:cNvSpPr>
          <p:nvPr/>
        </p:nvSpPr>
        <p:spPr>
          <a:xfrm>
            <a:off x="3637239" y="1964125"/>
            <a:ext cx="2563986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5" name="Google Shape;352;p35">
            <a:extLst>
              <a:ext uri="{FF2B5EF4-FFF2-40B4-BE49-F238E27FC236}">
                <a16:creationId xmlns:a16="http://schemas.microsoft.com/office/drawing/2014/main" id="{6917D1E3-9415-FC4F-9BE7-ABA62D84166D}"/>
              </a:ext>
            </a:extLst>
          </p:cNvPr>
          <p:cNvSpPr txBox="1">
            <a:spLocks/>
          </p:cNvSpPr>
          <p:nvPr/>
        </p:nvSpPr>
        <p:spPr>
          <a:xfrm>
            <a:off x="3637239" y="4165623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8" name="Google Shape;369;p35">
            <a:extLst>
              <a:ext uri="{FF2B5EF4-FFF2-40B4-BE49-F238E27FC236}">
                <a16:creationId xmlns:a16="http://schemas.microsoft.com/office/drawing/2014/main" id="{FA8A4F71-82FA-BF03-6962-F4C676CBB1C0}"/>
              </a:ext>
            </a:extLst>
          </p:cNvPr>
          <p:cNvSpPr/>
          <p:nvPr/>
        </p:nvSpPr>
        <p:spPr>
          <a:xfrm>
            <a:off x="2819834" y="1889425"/>
            <a:ext cx="650400" cy="553800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82;p35">
            <a:extLst>
              <a:ext uri="{FF2B5EF4-FFF2-40B4-BE49-F238E27FC236}">
                <a16:creationId xmlns:a16="http://schemas.microsoft.com/office/drawing/2014/main" id="{5E2FF0F0-4A9E-683E-B72A-FDD02B772EC5}"/>
              </a:ext>
            </a:extLst>
          </p:cNvPr>
          <p:cNvSpPr/>
          <p:nvPr/>
        </p:nvSpPr>
        <p:spPr>
          <a:xfrm>
            <a:off x="2833244" y="2663799"/>
            <a:ext cx="650400" cy="553800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2F94BA-10BB-4335-84CD-4A2F20A29BDC}"/>
              </a:ext>
            </a:extLst>
          </p:cNvPr>
          <p:cNvSpPr txBox="1"/>
          <p:nvPr/>
        </p:nvSpPr>
        <p:spPr>
          <a:xfrm>
            <a:off x="2910859" y="1980044"/>
            <a:ext cx="55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01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2AB11E-6A21-8EA1-C4BC-60DF604FC201}"/>
              </a:ext>
            </a:extLst>
          </p:cNvPr>
          <p:cNvSpPr txBox="1"/>
          <p:nvPr/>
        </p:nvSpPr>
        <p:spPr>
          <a:xfrm>
            <a:off x="2901769" y="2741430"/>
            <a:ext cx="55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02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20EC0C-D653-ACE9-555B-529999CEF740}"/>
              </a:ext>
            </a:extLst>
          </p:cNvPr>
          <p:cNvSpPr txBox="1"/>
          <p:nvPr/>
        </p:nvSpPr>
        <p:spPr>
          <a:xfrm>
            <a:off x="3599346" y="1859094"/>
            <a:ext cx="6094428" cy="4197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real-time obstacle detection for safe navigation. 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Delivers voice alerts for immediate awareness of surroundings. 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Sends SMS alerts with location, ensuring enhanced user safety. 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improved mobility and independence for visually impaired individuals. 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Combines cost-effective technology with robust safety features. </a:t>
            </a:r>
          </a:p>
        </p:txBody>
      </p:sp>
      <p:sp>
        <p:nvSpPr>
          <p:cNvPr id="4" name="Google Shape;382;p35">
            <a:extLst>
              <a:ext uri="{FF2B5EF4-FFF2-40B4-BE49-F238E27FC236}">
                <a16:creationId xmlns:a16="http://schemas.microsoft.com/office/drawing/2014/main" id="{14A7DE58-B988-1D9C-21FB-48D730C01786}"/>
              </a:ext>
            </a:extLst>
          </p:cNvPr>
          <p:cNvSpPr/>
          <p:nvPr/>
        </p:nvSpPr>
        <p:spPr>
          <a:xfrm>
            <a:off x="2810744" y="3617589"/>
            <a:ext cx="650400" cy="553800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82;p35">
            <a:extLst>
              <a:ext uri="{FF2B5EF4-FFF2-40B4-BE49-F238E27FC236}">
                <a16:creationId xmlns:a16="http://schemas.microsoft.com/office/drawing/2014/main" id="{C0248DB7-E56D-27AE-54D1-B4D3D597D519}"/>
              </a:ext>
            </a:extLst>
          </p:cNvPr>
          <p:cNvSpPr/>
          <p:nvPr/>
        </p:nvSpPr>
        <p:spPr>
          <a:xfrm>
            <a:off x="2807757" y="4466570"/>
            <a:ext cx="650400" cy="553800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82;p35">
            <a:extLst>
              <a:ext uri="{FF2B5EF4-FFF2-40B4-BE49-F238E27FC236}">
                <a16:creationId xmlns:a16="http://schemas.microsoft.com/office/drawing/2014/main" id="{0823264C-E48D-7393-3074-197B92B0BF2E}"/>
              </a:ext>
            </a:extLst>
          </p:cNvPr>
          <p:cNvSpPr/>
          <p:nvPr/>
        </p:nvSpPr>
        <p:spPr>
          <a:xfrm>
            <a:off x="2787730" y="5502853"/>
            <a:ext cx="650400" cy="553800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B9AAC8-F4B1-EEFC-F345-4E85B0D7C80F}"/>
              </a:ext>
            </a:extLst>
          </p:cNvPr>
          <p:cNvSpPr txBox="1"/>
          <p:nvPr/>
        </p:nvSpPr>
        <p:spPr>
          <a:xfrm>
            <a:off x="2890607" y="3616073"/>
            <a:ext cx="55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03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34402C-083E-E4FF-7763-A11D2774E11E}"/>
              </a:ext>
            </a:extLst>
          </p:cNvPr>
          <p:cNvSpPr txBox="1"/>
          <p:nvPr/>
        </p:nvSpPr>
        <p:spPr>
          <a:xfrm>
            <a:off x="2840763" y="4517651"/>
            <a:ext cx="55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04</a:t>
            </a:r>
            <a:endParaRPr lang="en-IN" sz="2400" b="1" dirty="0">
              <a:solidFill>
                <a:schemeClr val="tx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EF05F-D1AB-2205-66A0-4574DF84C760}"/>
              </a:ext>
            </a:extLst>
          </p:cNvPr>
          <p:cNvSpPr txBox="1"/>
          <p:nvPr/>
        </p:nvSpPr>
        <p:spPr>
          <a:xfrm>
            <a:off x="2878755" y="5594988"/>
            <a:ext cx="55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05</a:t>
            </a:r>
            <a:endParaRPr lang="en-IN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1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3" grpId="0"/>
      <p:bldP spid="14" grpId="0"/>
      <p:bldP spid="4" grpId="0" animBg="1"/>
      <p:bldP spid="7" grpId="0" animBg="1"/>
      <p:bldP spid="17" grpId="0" animBg="1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59F3A10-F35D-162E-26B8-A56E5580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software hardware gif">
            <a:extLst>
              <a:ext uri="{FF2B5EF4-FFF2-40B4-BE49-F238E27FC236}">
                <a16:creationId xmlns:a16="http://schemas.microsoft.com/office/drawing/2014/main" id="{CB8FD339-870F-3E33-8320-84AAEEAA7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7" t="14714" r="13196" b="15510"/>
          <a:stretch/>
        </p:blipFill>
        <p:spPr bwMode="auto">
          <a:xfrm>
            <a:off x="4738838" y="2491621"/>
            <a:ext cx="2714324" cy="18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4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E6CD1-4ACC-E6DB-AA72-5922C13F4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35">
            <a:extLst>
              <a:ext uri="{FF2B5EF4-FFF2-40B4-BE49-F238E27FC236}">
                <a16:creationId xmlns:a16="http://schemas.microsoft.com/office/drawing/2014/main" id="{0DC71938-8FA1-EFF7-D6D0-3C3FA2B2AFBA}"/>
              </a:ext>
            </a:extLst>
          </p:cNvPr>
          <p:cNvSpPr txBox="1">
            <a:spLocks/>
          </p:cNvSpPr>
          <p:nvPr/>
        </p:nvSpPr>
        <p:spPr>
          <a:xfrm>
            <a:off x="3637239" y="3121632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" name="Google Shape;350;p35">
            <a:extLst>
              <a:ext uri="{FF2B5EF4-FFF2-40B4-BE49-F238E27FC236}">
                <a16:creationId xmlns:a16="http://schemas.microsoft.com/office/drawing/2014/main" id="{0F026869-B3F1-8610-F7E0-394604E2C8EB}"/>
              </a:ext>
            </a:extLst>
          </p:cNvPr>
          <p:cNvSpPr txBox="1">
            <a:spLocks/>
          </p:cNvSpPr>
          <p:nvPr/>
        </p:nvSpPr>
        <p:spPr>
          <a:xfrm>
            <a:off x="3637239" y="1964125"/>
            <a:ext cx="2563986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5" name="Google Shape;352;p35">
            <a:extLst>
              <a:ext uri="{FF2B5EF4-FFF2-40B4-BE49-F238E27FC236}">
                <a16:creationId xmlns:a16="http://schemas.microsoft.com/office/drawing/2014/main" id="{0CD8698B-952E-874E-887D-91A683E042DD}"/>
              </a:ext>
            </a:extLst>
          </p:cNvPr>
          <p:cNvSpPr txBox="1">
            <a:spLocks/>
          </p:cNvSpPr>
          <p:nvPr/>
        </p:nvSpPr>
        <p:spPr>
          <a:xfrm>
            <a:off x="3637239" y="4165623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23" name="Google Shape;755;p49">
            <a:extLst>
              <a:ext uri="{FF2B5EF4-FFF2-40B4-BE49-F238E27FC236}">
                <a16:creationId xmlns:a16="http://schemas.microsoft.com/office/drawing/2014/main" id="{36952D0C-86C5-58FC-1A5E-7F0259C2FD77}"/>
              </a:ext>
            </a:extLst>
          </p:cNvPr>
          <p:cNvSpPr/>
          <p:nvPr/>
        </p:nvSpPr>
        <p:spPr>
          <a:xfrm>
            <a:off x="4466795" y="302340"/>
            <a:ext cx="6311782" cy="96289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tx2"/>
                </a:solidFill>
              </a:rPr>
              <a:t>FUNCTIONAL REQUIREMENTS</a:t>
            </a:r>
            <a:endParaRPr sz="2800" b="1" dirty="0">
              <a:solidFill>
                <a:schemeClr val="tx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4FB9D9-E1E4-ABF8-8716-38BF7A16ACF9}"/>
              </a:ext>
            </a:extLst>
          </p:cNvPr>
          <p:cNvSpPr txBox="1"/>
          <p:nvPr/>
        </p:nvSpPr>
        <p:spPr>
          <a:xfrm>
            <a:off x="5223005" y="22906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Obstacle Detection in All Directions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502F25-AF48-726E-AED8-C6CC3B2F76DF}"/>
              </a:ext>
            </a:extLst>
          </p:cNvPr>
          <p:cNvSpPr txBox="1"/>
          <p:nvPr/>
        </p:nvSpPr>
        <p:spPr>
          <a:xfrm>
            <a:off x="5223005" y="3102524"/>
            <a:ext cx="6096000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Alerts for Guidance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A31D74-A1BF-84C5-9966-141248B4EE7E}"/>
              </a:ext>
            </a:extLst>
          </p:cNvPr>
          <p:cNvSpPr txBox="1"/>
          <p:nvPr/>
        </p:nvSpPr>
        <p:spPr>
          <a:xfrm>
            <a:off x="5223005" y="4118097"/>
            <a:ext cx="6968995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Location-Based SMS Alerts for User Safety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D520A1-02DB-7083-8080-89F397D6315C}"/>
              </a:ext>
            </a:extLst>
          </p:cNvPr>
          <p:cNvSpPr txBox="1"/>
          <p:nvPr/>
        </p:nvSpPr>
        <p:spPr>
          <a:xfrm>
            <a:off x="5223005" y="4991878"/>
            <a:ext cx="6390497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Navigation for Independence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49AC61-8FCA-CDD2-D074-E6688189B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76" y="1540813"/>
            <a:ext cx="367665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04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65ACD-8813-7CBF-03BB-B40B258AB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35">
            <a:extLst>
              <a:ext uri="{FF2B5EF4-FFF2-40B4-BE49-F238E27FC236}">
                <a16:creationId xmlns:a16="http://schemas.microsoft.com/office/drawing/2014/main" id="{4AFE3A1C-7294-4EBA-E2D7-C97B35AFA5E0}"/>
              </a:ext>
            </a:extLst>
          </p:cNvPr>
          <p:cNvSpPr txBox="1">
            <a:spLocks/>
          </p:cNvSpPr>
          <p:nvPr/>
        </p:nvSpPr>
        <p:spPr>
          <a:xfrm>
            <a:off x="3637239" y="3121632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" name="Google Shape;350;p35">
            <a:extLst>
              <a:ext uri="{FF2B5EF4-FFF2-40B4-BE49-F238E27FC236}">
                <a16:creationId xmlns:a16="http://schemas.microsoft.com/office/drawing/2014/main" id="{CB577375-65BA-516D-F17F-37A48B952338}"/>
              </a:ext>
            </a:extLst>
          </p:cNvPr>
          <p:cNvSpPr txBox="1">
            <a:spLocks/>
          </p:cNvSpPr>
          <p:nvPr/>
        </p:nvSpPr>
        <p:spPr>
          <a:xfrm>
            <a:off x="3637239" y="1964125"/>
            <a:ext cx="2563986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5" name="Google Shape;352;p35">
            <a:extLst>
              <a:ext uri="{FF2B5EF4-FFF2-40B4-BE49-F238E27FC236}">
                <a16:creationId xmlns:a16="http://schemas.microsoft.com/office/drawing/2014/main" id="{95B73940-F844-D219-529B-6955FAD28AE5}"/>
              </a:ext>
            </a:extLst>
          </p:cNvPr>
          <p:cNvSpPr txBox="1">
            <a:spLocks/>
          </p:cNvSpPr>
          <p:nvPr/>
        </p:nvSpPr>
        <p:spPr>
          <a:xfrm>
            <a:off x="3637239" y="4165623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23" name="Google Shape;755;p49">
            <a:extLst>
              <a:ext uri="{FF2B5EF4-FFF2-40B4-BE49-F238E27FC236}">
                <a16:creationId xmlns:a16="http://schemas.microsoft.com/office/drawing/2014/main" id="{EEB65050-7917-7A0C-9E4A-C8BB2F1B8598}"/>
              </a:ext>
            </a:extLst>
          </p:cNvPr>
          <p:cNvSpPr/>
          <p:nvPr/>
        </p:nvSpPr>
        <p:spPr>
          <a:xfrm>
            <a:off x="3708405" y="231903"/>
            <a:ext cx="6311782" cy="96289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tx2"/>
                </a:solidFill>
              </a:rPr>
              <a:t>NON-FUNCTIONAL REQUIREMENTS</a:t>
            </a:r>
            <a:endParaRPr sz="2800" b="1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F4009-445F-0C1B-2078-98886B713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654" y="1561554"/>
            <a:ext cx="2753371" cy="2261645"/>
          </a:xfrm>
          <a:prstGeom prst="rect">
            <a:avLst/>
          </a:prstGeom>
        </p:spPr>
      </p:pic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D48944F2-85BE-2601-8738-838EB3050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168" y="1561554"/>
            <a:ext cx="2216257" cy="2115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4A55E92-0A20-0702-DF76-593D1192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625" y="1571352"/>
            <a:ext cx="23364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D2F8F93-CD31-EB91-DEC7-31810B8BE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0"/>
          <a:stretch/>
        </p:blipFill>
        <p:spPr bwMode="auto">
          <a:xfrm>
            <a:off x="5612262" y="4239365"/>
            <a:ext cx="2504067" cy="211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5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DB150B-DAAF-A905-7F4F-5BB8CFF8F947}"/>
              </a:ext>
            </a:extLst>
          </p:cNvPr>
          <p:cNvSpPr txBox="1"/>
          <p:nvPr/>
        </p:nvSpPr>
        <p:spPr>
          <a:xfrm>
            <a:off x="1771649" y="1940636"/>
            <a:ext cx="9915525" cy="4192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3898" marR="1325000" algn="ctr"/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VISION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00272" algn="just">
              <a:spcBef>
                <a:spcPts val="1420"/>
              </a:spcBef>
            </a:pP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evolve as an Excellent Technological Education Centre of Information Science and Engineering to create competitive professional engineers for the advancement of society.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0272" algn="just"/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00272" algn="ctr"/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MISSION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00272">
              <a:lnSpc>
                <a:spcPct val="150000"/>
              </a:lnSpc>
            </a:pP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M1: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provide Application Specific Training &amp; Practical Experience for developing Quality engineers in Information Science &amp; Engineering.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M2: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Inculcate Creative Skills in students to become Competent in the field of Information Science &amp; Engineering.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M3:</a:t>
            </a:r>
            <a:r>
              <a:rPr lang="en-US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Inculcate Professional, Social and Ethical values in students to perform better in diverse environment.</a:t>
            </a:r>
            <a:endParaRPr lang="en-IN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9802B-53DC-7296-6762-26F61226C3E5}"/>
              </a:ext>
            </a:extLst>
          </p:cNvPr>
          <p:cNvSpPr txBox="1"/>
          <p:nvPr/>
        </p:nvSpPr>
        <p:spPr>
          <a:xfrm>
            <a:off x="1543050" y="447675"/>
            <a:ext cx="9915525" cy="111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807B4-643B-ABE5-A7CE-7942B8F52295}"/>
              </a:ext>
            </a:extLst>
          </p:cNvPr>
          <p:cNvSpPr txBox="1"/>
          <p:nvPr/>
        </p:nvSpPr>
        <p:spPr>
          <a:xfrm>
            <a:off x="3681412" y="44767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IN" sz="1800" dirty="0" err="1"/>
              <a:t>Srishyla</a:t>
            </a:r>
            <a:r>
              <a:rPr lang="en-IN" sz="1800" dirty="0"/>
              <a:t> Educational Trust (R), </a:t>
            </a:r>
            <a:r>
              <a:rPr lang="en-IN" sz="1800" dirty="0" err="1"/>
              <a:t>Bheemasamudra</a:t>
            </a:r>
            <a:br>
              <a:rPr lang="en-IN" sz="1800" dirty="0"/>
            </a:br>
            <a:r>
              <a:rPr lang="en-IN" sz="1800" b="1" dirty="0"/>
              <a:t>GM INSTITUTE OF TECHNOLOGY, DAVANAGERE</a:t>
            </a:r>
            <a:br>
              <a:rPr lang="en-IN" sz="1800" b="1" dirty="0"/>
            </a:br>
            <a:r>
              <a:rPr lang="en-IN" sz="1800" dirty="0"/>
              <a:t> </a:t>
            </a:r>
            <a:r>
              <a:rPr lang="en-IN" sz="1100" dirty="0"/>
              <a:t>(Affiliated to VTU, Belagavi, Approved by AICTE -New Delhi &amp; Govt. of Karnataka)</a:t>
            </a:r>
            <a:br>
              <a:rPr lang="en-IN" sz="1100" dirty="0"/>
            </a:br>
            <a:r>
              <a:rPr lang="en-IN" sz="1800" b="1" dirty="0"/>
              <a:t>Department Of Information Science and Engineering  </a:t>
            </a:r>
          </a:p>
        </p:txBody>
      </p:sp>
      <p:pic>
        <p:nvPicPr>
          <p:cNvPr id="10" name="Picture 7" descr="Picture 7">
            <a:extLst>
              <a:ext uri="{FF2B5EF4-FFF2-40B4-BE49-F238E27FC236}">
                <a16:creationId xmlns:a16="http://schemas.microsoft.com/office/drawing/2014/main" id="{6645EF5D-F186-8121-5297-0956E720A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588" y="554920"/>
            <a:ext cx="1142451" cy="1050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8" descr="Picture 8">
            <a:extLst>
              <a:ext uri="{FF2B5EF4-FFF2-40B4-BE49-F238E27FC236}">
                <a16:creationId xmlns:a16="http://schemas.microsoft.com/office/drawing/2014/main" id="{71184E6C-FCCF-9F95-E95A-6329719BE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412" y="625961"/>
            <a:ext cx="1062183" cy="9576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30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0F49C-32E5-1EA3-0535-1ECF15956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35">
            <a:extLst>
              <a:ext uri="{FF2B5EF4-FFF2-40B4-BE49-F238E27FC236}">
                <a16:creationId xmlns:a16="http://schemas.microsoft.com/office/drawing/2014/main" id="{8B208DCF-1D06-EB66-C97B-902E6571A403}"/>
              </a:ext>
            </a:extLst>
          </p:cNvPr>
          <p:cNvSpPr txBox="1">
            <a:spLocks/>
          </p:cNvSpPr>
          <p:nvPr/>
        </p:nvSpPr>
        <p:spPr>
          <a:xfrm>
            <a:off x="3637239" y="3121632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" name="Google Shape;350;p35">
            <a:extLst>
              <a:ext uri="{FF2B5EF4-FFF2-40B4-BE49-F238E27FC236}">
                <a16:creationId xmlns:a16="http://schemas.microsoft.com/office/drawing/2014/main" id="{70A82DD2-95AB-7C54-3AE4-2F2F8F1FDACB}"/>
              </a:ext>
            </a:extLst>
          </p:cNvPr>
          <p:cNvSpPr txBox="1">
            <a:spLocks/>
          </p:cNvSpPr>
          <p:nvPr/>
        </p:nvSpPr>
        <p:spPr>
          <a:xfrm>
            <a:off x="3637239" y="1964125"/>
            <a:ext cx="2563986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5" name="Google Shape;352;p35">
            <a:extLst>
              <a:ext uri="{FF2B5EF4-FFF2-40B4-BE49-F238E27FC236}">
                <a16:creationId xmlns:a16="http://schemas.microsoft.com/office/drawing/2014/main" id="{F523768C-C4DE-5919-0608-DF608E6836E6}"/>
              </a:ext>
            </a:extLst>
          </p:cNvPr>
          <p:cNvSpPr txBox="1">
            <a:spLocks/>
          </p:cNvSpPr>
          <p:nvPr/>
        </p:nvSpPr>
        <p:spPr>
          <a:xfrm>
            <a:off x="3637239" y="4165623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23" name="Google Shape;755;p49">
            <a:extLst>
              <a:ext uri="{FF2B5EF4-FFF2-40B4-BE49-F238E27FC236}">
                <a16:creationId xmlns:a16="http://schemas.microsoft.com/office/drawing/2014/main" id="{CD7CA6E8-3DA8-21C0-26DA-9506D3AF4234}"/>
              </a:ext>
            </a:extLst>
          </p:cNvPr>
          <p:cNvSpPr/>
          <p:nvPr/>
        </p:nvSpPr>
        <p:spPr>
          <a:xfrm rot="16200000">
            <a:off x="-2647774" y="2724328"/>
            <a:ext cx="6858002" cy="140934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2"/>
                </a:solidFill>
              </a:rPr>
              <a:t>UNIT TESTING</a:t>
            </a:r>
            <a:endParaRPr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00FC72-101D-FB94-D7C9-2E0019637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70732"/>
              </p:ext>
            </p:extLst>
          </p:nvPr>
        </p:nvGraphicFramePr>
        <p:xfrm>
          <a:off x="2716528" y="135077"/>
          <a:ext cx="7960997" cy="6587845"/>
        </p:xfrm>
        <a:graphic>
          <a:graphicData uri="http://schemas.openxmlformats.org/drawingml/2006/table">
            <a:tbl>
              <a:tblPr firstRow="1" bandRow="1"/>
              <a:tblGrid>
                <a:gridCol w="1040955">
                  <a:extLst>
                    <a:ext uri="{9D8B030D-6E8A-4147-A177-3AD203B41FA5}">
                      <a16:colId xmlns:a16="http://schemas.microsoft.com/office/drawing/2014/main" val="881677269"/>
                    </a:ext>
                  </a:extLst>
                </a:gridCol>
                <a:gridCol w="1557467">
                  <a:extLst>
                    <a:ext uri="{9D8B030D-6E8A-4147-A177-3AD203B41FA5}">
                      <a16:colId xmlns:a16="http://schemas.microsoft.com/office/drawing/2014/main" val="1795045418"/>
                    </a:ext>
                  </a:extLst>
                </a:gridCol>
                <a:gridCol w="1183842">
                  <a:extLst>
                    <a:ext uri="{9D8B030D-6E8A-4147-A177-3AD203B41FA5}">
                      <a16:colId xmlns:a16="http://schemas.microsoft.com/office/drawing/2014/main" val="1960872317"/>
                    </a:ext>
                  </a:extLst>
                </a:gridCol>
                <a:gridCol w="1498059">
                  <a:extLst>
                    <a:ext uri="{9D8B030D-6E8A-4147-A177-3AD203B41FA5}">
                      <a16:colId xmlns:a16="http://schemas.microsoft.com/office/drawing/2014/main" val="255129196"/>
                    </a:ext>
                  </a:extLst>
                </a:gridCol>
                <a:gridCol w="1340337">
                  <a:extLst>
                    <a:ext uri="{9D8B030D-6E8A-4147-A177-3AD203B41FA5}">
                      <a16:colId xmlns:a16="http://schemas.microsoft.com/office/drawing/2014/main" val="3067658339"/>
                    </a:ext>
                  </a:extLst>
                </a:gridCol>
                <a:gridCol w="1340337">
                  <a:extLst>
                    <a:ext uri="{9D8B030D-6E8A-4147-A177-3AD203B41FA5}">
                      <a16:colId xmlns:a16="http://schemas.microsoft.com/office/drawing/2014/main" val="3486123938"/>
                    </a:ext>
                  </a:extLst>
                </a:gridCol>
              </a:tblGrid>
              <a:tr h="546328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TEST ID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TEST SCENARIO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EXPECTED OUTPUT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PASS/FAIL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90848"/>
                  </a:ext>
                </a:extLst>
              </a:tr>
              <a:tr h="1558645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UT-01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Ultrasonic Sensor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obstacle within threshold distance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Object at 20cm distance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 detected as 20cm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204243"/>
                  </a:ext>
                </a:extLst>
              </a:tr>
              <a:tr h="1352811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UT-02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GSM Module (SMS)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Send location-based SMS alert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Emergency trigger event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 sent to guardian with location details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70669"/>
                  </a:ext>
                </a:extLst>
              </a:tr>
              <a:tr h="124874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UT-03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GPS Module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Fetch current location coordinates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GPS module activated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Latitude and Longitude values returned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79730"/>
                  </a:ext>
                </a:extLst>
              </a:tr>
              <a:tr h="124874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UT-04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Alert System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alert for detected obstacle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Obstacle detected at 20cm ahead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alert: "Obstacle ahead, 20cm meter away"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6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0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7658D-9CF5-6AF0-98B9-BCC0E7C39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35">
            <a:extLst>
              <a:ext uri="{FF2B5EF4-FFF2-40B4-BE49-F238E27FC236}">
                <a16:creationId xmlns:a16="http://schemas.microsoft.com/office/drawing/2014/main" id="{E06D0223-96E8-A5B5-B837-891FAD278FAB}"/>
              </a:ext>
            </a:extLst>
          </p:cNvPr>
          <p:cNvSpPr txBox="1">
            <a:spLocks/>
          </p:cNvSpPr>
          <p:nvPr/>
        </p:nvSpPr>
        <p:spPr>
          <a:xfrm>
            <a:off x="3637239" y="3121632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" name="Google Shape;350;p35">
            <a:extLst>
              <a:ext uri="{FF2B5EF4-FFF2-40B4-BE49-F238E27FC236}">
                <a16:creationId xmlns:a16="http://schemas.microsoft.com/office/drawing/2014/main" id="{4A81CF38-4721-BFD7-09B3-C4F8FE6D1969}"/>
              </a:ext>
            </a:extLst>
          </p:cNvPr>
          <p:cNvSpPr txBox="1">
            <a:spLocks/>
          </p:cNvSpPr>
          <p:nvPr/>
        </p:nvSpPr>
        <p:spPr>
          <a:xfrm>
            <a:off x="3637239" y="1964125"/>
            <a:ext cx="2563986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5" name="Google Shape;352;p35">
            <a:extLst>
              <a:ext uri="{FF2B5EF4-FFF2-40B4-BE49-F238E27FC236}">
                <a16:creationId xmlns:a16="http://schemas.microsoft.com/office/drawing/2014/main" id="{C6DBB3B2-4D6D-7545-BC22-8EDED41D382C}"/>
              </a:ext>
            </a:extLst>
          </p:cNvPr>
          <p:cNvSpPr txBox="1">
            <a:spLocks/>
          </p:cNvSpPr>
          <p:nvPr/>
        </p:nvSpPr>
        <p:spPr>
          <a:xfrm>
            <a:off x="3637239" y="4165623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23" name="Google Shape;755;p49">
            <a:extLst>
              <a:ext uri="{FF2B5EF4-FFF2-40B4-BE49-F238E27FC236}">
                <a16:creationId xmlns:a16="http://schemas.microsoft.com/office/drawing/2014/main" id="{36DF696A-7F7A-C65C-A424-0C3D6A22C24E}"/>
              </a:ext>
            </a:extLst>
          </p:cNvPr>
          <p:cNvSpPr/>
          <p:nvPr/>
        </p:nvSpPr>
        <p:spPr>
          <a:xfrm rot="16200000">
            <a:off x="-2647774" y="2724328"/>
            <a:ext cx="6858002" cy="140934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2"/>
                </a:solidFill>
              </a:rPr>
              <a:t>INTEGRATION TESTING</a:t>
            </a:r>
            <a:endParaRPr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430F64-383B-CB5B-EE74-C4BD5FC12A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038099"/>
              </p:ext>
            </p:extLst>
          </p:nvPr>
        </p:nvGraphicFramePr>
        <p:xfrm>
          <a:off x="2716528" y="135077"/>
          <a:ext cx="7960997" cy="6647874"/>
        </p:xfrm>
        <a:graphic>
          <a:graphicData uri="http://schemas.openxmlformats.org/drawingml/2006/table">
            <a:tbl>
              <a:tblPr firstRow="1" bandRow="1"/>
              <a:tblGrid>
                <a:gridCol w="1040955">
                  <a:extLst>
                    <a:ext uri="{9D8B030D-6E8A-4147-A177-3AD203B41FA5}">
                      <a16:colId xmlns:a16="http://schemas.microsoft.com/office/drawing/2014/main" val="881677269"/>
                    </a:ext>
                  </a:extLst>
                </a:gridCol>
                <a:gridCol w="1557467">
                  <a:extLst>
                    <a:ext uri="{9D8B030D-6E8A-4147-A177-3AD203B41FA5}">
                      <a16:colId xmlns:a16="http://schemas.microsoft.com/office/drawing/2014/main" val="1795045418"/>
                    </a:ext>
                  </a:extLst>
                </a:gridCol>
                <a:gridCol w="1183842">
                  <a:extLst>
                    <a:ext uri="{9D8B030D-6E8A-4147-A177-3AD203B41FA5}">
                      <a16:colId xmlns:a16="http://schemas.microsoft.com/office/drawing/2014/main" val="1960872317"/>
                    </a:ext>
                  </a:extLst>
                </a:gridCol>
                <a:gridCol w="1498059">
                  <a:extLst>
                    <a:ext uri="{9D8B030D-6E8A-4147-A177-3AD203B41FA5}">
                      <a16:colId xmlns:a16="http://schemas.microsoft.com/office/drawing/2014/main" val="255129196"/>
                    </a:ext>
                  </a:extLst>
                </a:gridCol>
                <a:gridCol w="1340337">
                  <a:extLst>
                    <a:ext uri="{9D8B030D-6E8A-4147-A177-3AD203B41FA5}">
                      <a16:colId xmlns:a16="http://schemas.microsoft.com/office/drawing/2014/main" val="3067658339"/>
                    </a:ext>
                  </a:extLst>
                </a:gridCol>
                <a:gridCol w="1340337">
                  <a:extLst>
                    <a:ext uri="{9D8B030D-6E8A-4147-A177-3AD203B41FA5}">
                      <a16:colId xmlns:a16="http://schemas.microsoft.com/office/drawing/2014/main" val="3486123938"/>
                    </a:ext>
                  </a:extLst>
                </a:gridCol>
              </a:tblGrid>
              <a:tr h="546328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TEST ID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TEST SCENARIO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EXPECTED OUTPUT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PASS/FAIL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90848"/>
                  </a:ext>
                </a:extLst>
              </a:tr>
              <a:tr h="1558645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IT-01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Ultrasonic Sensor + Servo Motor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Obstacle </a:t>
                      </a:r>
                      <a:r>
                        <a:rPr lang="fr-FR" dirty="0" err="1"/>
                        <a:t>detection</a:t>
                      </a:r>
                      <a:r>
                        <a:rPr lang="fr-FR" dirty="0"/>
                        <a:t> in multiple directions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Object placed at varying angles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Obstacle detected and direction identified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204243"/>
                  </a:ext>
                </a:extLst>
              </a:tr>
              <a:tr h="1352811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IT-02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Sensor + Voice Alert System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voice alert after obstacle detection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Obstacle at 20cm distance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alert: "Obstacle detected, 20cm away"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70669"/>
                  </a:ext>
                </a:extLst>
              </a:tr>
              <a:tr h="124874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IT-03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 Module + GPS Module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SMS with location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Emergency event triggered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 sent with accurate location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79730"/>
                  </a:ext>
                </a:extLst>
              </a:tr>
              <a:tr h="124874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IT-04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Modules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complete object detection and alerting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Obstacle at 20cm, trigger event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Alerts generated, SMS sent with location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6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7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A3B66-056C-AEB0-033B-6DD822BA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2;p35">
            <a:extLst>
              <a:ext uri="{FF2B5EF4-FFF2-40B4-BE49-F238E27FC236}">
                <a16:creationId xmlns:a16="http://schemas.microsoft.com/office/drawing/2014/main" id="{AE652481-A2D2-06BB-D3EE-A16E0085FB58}"/>
              </a:ext>
            </a:extLst>
          </p:cNvPr>
          <p:cNvSpPr txBox="1">
            <a:spLocks/>
          </p:cNvSpPr>
          <p:nvPr/>
        </p:nvSpPr>
        <p:spPr>
          <a:xfrm>
            <a:off x="3637239" y="3121632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" name="Google Shape;350;p35">
            <a:extLst>
              <a:ext uri="{FF2B5EF4-FFF2-40B4-BE49-F238E27FC236}">
                <a16:creationId xmlns:a16="http://schemas.microsoft.com/office/drawing/2014/main" id="{0ACD165A-647A-6E7B-688D-6498AC193662}"/>
              </a:ext>
            </a:extLst>
          </p:cNvPr>
          <p:cNvSpPr txBox="1">
            <a:spLocks/>
          </p:cNvSpPr>
          <p:nvPr/>
        </p:nvSpPr>
        <p:spPr>
          <a:xfrm>
            <a:off x="3637239" y="1964125"/>
            <a:ext cx="2563986" cy="4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5" name="Google Shape;352;p35">
            <a:extLst>
              <a:ext uri="{FF2B5EF4-FFF2-40B4-BE49-F238E27FC236}">
                <a16:creationId xmlns:a16="http://schemas.microsoft.com/office/drawing/2014/main" id="{5EA88181-0F0C-B886-C4FA-31390DA79915}"/>
              </a:ext>
            </a:extLst>
          </p:cNvPr>
          <p:cNvSpPr txBox="1">
            <a:spLocks/>
          </p:cNvSpPr>
          <p:nvPr/>
        </p:nvSpPr>
        <p:spPr>
          <a:xfrm>
            <a:off x="3637239" y="4165623"/>
            <a:ext cx="2336400" cy="41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23" name="Google Shape;755;p49">
            <a:extLst>
              <a:ext uri="{FF2B5EF4-FFF2-40B4-BE49-F238E27FC236}">
                <a16:creationId xmlns:a16="http://schemas.microsoft.com/office/drawing/2014/main" id="{AA1BE52F-2483-9863-E954-FDDAA09469D2}"/>
              </a:ext>
            </a:extLst>
          </p:cNvPr>
          <p:cNvSpPr/>
          <p:nvPr/>
        </p:nvSpPr>
        <p:spPr>
          <a:xfrm rot="16200000">
            <a:off x="-2647774" y="2724328"/>
            <a:ext cx="6858002" cy="140934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857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2"/>
                </a:solidFill>
              </a:rPr>
              <a:t>SYSTEM TESTING</a:t>
            </a:r>
            <a:endParaRPr sz="2800" b="1" dirty="0">
              <a:solidFill>
                <a:schemeClr val="tx2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0C7C41-1D5C-D9D9-3554-FF02040AE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123808"/>
              </p:ext>
            </p:extLst>
          </p:nvPr>
        </p:nvGraphicFramePr>
        <p:xfrm>
          <a:off x="2716528" y="53032"/>
          <a:ext cx="7960997" cy="6751936"/>
        </p:xfrm>
        <a:graphic>
          <a:graphicData uri="http://schemas.openxmlformats.org/drawingml/2006/table">
            <a:tbl>
              <a:tblPr firstRow="1" bandRow="1"/>
              <a:tblGrid>
                <a:gridCol w="1040955">
                  <a:extLst>
                    <a:ext uri="{9D8B030D-6E8A-4147-A177-3AD203B41FA5}">
                      <a16:colId xmlns:a16="http://schemas.microsoft.com/office/drawing/2014/main" val="881677269"/>
                    </a:ext>
                  </a:extLst>
                </a:gridCol>
                <a:gridCol w="1557467">
                  <a:extLst>
                    <a:ext uri="{9D8B030D-6E8A-4147-A177-3AD203B41FA5}">
                      <a16:colId xmlns:a16="http://schemas.microsoft.com/office/drawing/2014/main" val="1795045418"/>
                    </a:ext>
                  </a:extLst>
                </a:gridCol>
                <a:gridCol w="1183842">
                  <a:extLst>
                    <a:ext uri="{9D8B030D-6E8A-4147-A177-3AD203B41FA5}">
                      <a16:colId xmlns:a16="http://schemas.microsoft.com/office/drawing/2014/main" val="1960872317"/>
                    </a:ext>
                  </a:extLst>
                </a:gridCol>
                <a:gridCol w="1498059">
                  <a:extLst>
                    <a:ext uri="{9D8B030D-6E8A-4147-A177-3AD203B41FA5}">
                      <a16:colId xmlns:a16="http://schemas.microsoft.com/office/drawing/2014/main" val="255129196"/>
                    </a:ext>
                  </a:extLst>
                </a:gridCol>
                <a:gridCol w="1604349">
                  <a:extLst>
                    <a:ext uri="{9D8B030D-6E8A-4147-A177-3AD203B41FA5}">
                      <a16:colId xmlns:a16="http://schemas.microsoft.com/office/drawing/2014/main" val="3067658339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3486123938"/>
                    </a:ext>
                  </a:extLst>
                </a:gridCol>
              </a:tblGrid>
              <a:tr h="546328"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TEST ID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COMPONENT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TEST SCENARIO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1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EXPECTED OUTPUT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1" dirty="0">
                          <a:solidFill>
                            <a:schemeClr val="tx1"/>
                          </a:solidFill>
                        </a:rPr>
                        <a:t>PASS/FAIL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90848"/>
                  </a:ext>
                </a:extLst>
              </a:tr>
              <a:tr h="1558645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ST-01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Obstacle Detection and Alerts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obstacle and provide alerts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Object at 20cm in front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alert "Obstacle ahead, 20cm away" and log entry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204243"/>
                  </a:ext>
                </a:extLst>
              </a:tr>
              <a:tr h="1352811"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ST-02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Navigation Assistance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Detect direction of obstacle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at left side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Voice alert "Obstacle to your left"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70669"/>
                  </a:ext>
                </a:extLst>
              </a:tr>
              <a:tr h="124874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ST-03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Emergency SMS Alerts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location-based SMS in emergencies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Emergency button pressed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SMS sent to guardian with location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279730"/>
                  </a:ext>
                </a:extLst>
              </a:tr>
              <a:tr h="1248749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ST-04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Servo Motor Movement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Scan all directions for obstacles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Servo motor initialized</a:t>
                      </a:r>
                      <a:endParaRPr lang="en-IN" sz="1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Servo Motor rotates , and obstacles detected in all directions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6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17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A08B5-A9F1-3C90-8439-AC7C52E8F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55E69B-770F-E971-030D-E3795FE49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837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FC263-5931-B4CB-C2F3-7C3AEE946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t="540" r="323"/>
          <a:stretch/>
        </p:blipFill>
        <p:spPr>
          <a:xfrm>
            <a:off x="1" y="0"/>
            <a:ext cx="1238837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BB00E3-60A0-3586-2925-68C17644BD77}"/>
              </a:ext>
            </a:extLst>
          </p:cNvPr>
          <p:cNvSpPr/>
          <p:nvPr/>
        </p:nvSpPr>
        <p:spPr>
          <a:xfrm>
            <a:off x="2102777" y="756069"/>
            <a:ext cx="2915222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Times New Roman" panose="02020603050405020304" pitchFamily="18" charset="0"/>
              </a:rPr>
              <a:t>PROJECT CYCLE</a:t>
            </a:r>
          </a:p>
        </p:txBody>
      </p:sp>
    </p:spTree>
    <p:extLst>
      <p:ext uri="{BB962C8B-B14F-4D97-AF65-F5344CB8AC3E}">
        <p14:creationId xmlns:p14="http://schemas.microsoft.com/office/powerpoint/2010/main" val="175090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rduino Uno - Wikipedia">
            <a:extLst>
              <a:ext uri="{FF2B5EF4-FFF2-40B4-BE49-F238E27FC236}">
                <a16:creationId xmlns:a16="http://schemas.microsoft.com/office/drawing/2014/main" id="{344433B4-AF50-DA3A-36AB-5E8851CD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463" y="1986191"/>
            <a:ext cx="2218375" cy="174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ntagon 8">
            <a:extLst>
              <a:ext uri="{FF2B5EF4-FFF2-40B4-BE49-F238E27FC236}">
                <a16:creationId xmlns:a16="http://schemas.microsoft.com/office/drawing/2014/main" id="{6B7124EF-0C9E-621E-6CC8-EEA9902B320F}"/>
              </a:ext>
            </a:extLst>
          </p:cNvPr>
          <p:cNvSpPr/>
          <p:nvPr/>
        </p:nvSpPr>
        <p:spPr>
          <a:xfrm>
            <a:off x="3878814" y="439688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HARDWARE REQUIREMENTS</a:t>
            </a:r>
            <a:endParaRPr lang="en-IN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10" descr="Complete Guide for Ultrasonic Sensor HC-SR04 with Arduino | Random Nerd  Tutorials">
            <a:extLst>
              <a:ext uri="{FF2B5EF4-FFF2-40B4-BE49-F238E27FC236}">
                <a16:creationId xmlns:a16="http://schemas.microsoft.com/office/drawing/2014/main" id="{DE2F73C1-66A2-156F-775D-AF51A566E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54" y="1848390"/>
            <a:ext cx="2990310" cy="182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Ublox NEO-6M GPS Module : Amazon.in: Electronics">
            <a:extLst>
              <a:ext uri="{FF2B5EF4-FFF2-40B4-BE49-F238E27FC236}">
                <a16:creationId xmlns:a16="http://schemas.microsoft.com/office/drawing/2014/main" id="{E8F066E5-3089-7B51-5010-8B4166401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887" y="1888498"/>
            <a:ext cx="2714298" cy="168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mbeddinator Sim900a Gsm Gprs Module, For Industrial at Rs 590/piece in New  Delhi">
            <a:extLst>
              <a:ext uri="{FF2B5EF4-FFF2-40B4-BE49-F238E27FC236}">
                <a16:creationId xmlns:a16="http://schemas.microsoft.com/office/drawing/2014/main" id="{B0343278-0DCF-2AC4-4AEE-7FD7CF7DB4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925" y="4257888"/>
            <a:ext cx="2855729" cy="201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49D20A-C74C-CFFF-0584-DD47D0226D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8228" y="4455273"/>
            <a:ext cx="1469107" cy="1355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B57A45-9A44-14AD-0EA8-76EAED3761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964" y="4411842"/>
            <a:ext cx="1930428" cy="1441863"/>
          </a:xfrm>
          <a:prstGeom prst="rect">
            <a:avLst/>
          </a:prstGeom>
        </p:spPr>
      </p:pic>
      <p:sp>
        <p:nvSpPr>
          <p:cNvPr id="15" name="Google Shape;373;p39">
            <a:extLst>
              <a:ext uri="{FF2B5EF4-FFF2-40B4-BE49-F238E27FC236}">
                <a16:creationId xmlns:a16="http://schemas.microsoft.com/office/drawing/2014/main" id="{9057732E-C5D1-2499-4720-B710EEE96678}"/>
              </a:ext>
            </a:extLst>
          </p:cNvPr>
          <p:cNvSpPr txBox="1">
            <a:spLocks/>
          </p:cNvSpPr>
          <p:nvPr/>
        </p:nvSpPr>
        <p:spPr>
          <a:xfrm>
            <a:off x="2013023" y="3714688"/>
            <a:ext cx="1488934" cy="2055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Arduino</a:t>
            </a:r>
            <a:endParaRPr lang="en-US" sz="2400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6" name="Google Shape;373;p39">
            <a:extLst>
              <a:ext uri="{FF2B5EF4-FFF2-40B4-BE49-F238E27FC236}">
                <a16:creationId xmlns:a16="http://schemas.microsoft.com/office/drawing/2014/main" id="{AF4660B0-D455-1B5B-3742-CBA47AA5C727}"/>
              </a:ext>
            </a:extLst>
          </p:cNvPr>
          <p:cNvSpPr txBox="1">
            <a:spLocks/>
          </p:cNvSpPr>
          <p:nvPr/>
        </p:nvSpPr>
        <p:spPr>
          <a:xfrm>
            <a:off x="4295748" y="3675440"/>
            <a:ext cx="2627175" cy="342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Ultrasonic Sensor</a:t>
            </a:r>
            <a:endParaRPr lang="en-US" sz="2400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7" name="Google Shape;373;p39">
            <a:extLst>
              <a:ext uri="{FF2B5EF4-FFF2-40B4-BE49-F238E27FC236}">
                <a16:creationId xmlns:a16="http://schemas.microsoft.com/office/drawing/2014/main" id="{9AFE10BA-7E84-0A75-0118-12888C58CB9E}"/>
              </a:ext>
            </a:extLst>
          </p:cNvPr>
          <p:cNvSpPr txBox="1">
            <a:spLocks/>
          </p:cNvSpPr>
          <p:nvPr/>
        </p:nvSpPr>
        <p:spPr>
          <a:xfrm>
            <a:off x="7442874" y="3643616"/>
            <a:ext cx="1973500" cy="342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GPS Module</a:t>
            </a:r>
            <a:endParaRPr lang="en-US" sz="2400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8" name="Google Shape;373;p39">
            <a:extLst>
              <a:ext uri="{FF2B5EF4-FFF2-40B4-BE49-F238E27FC236}">
                <a16:creationId xmlns:a16="http://schemas.microsoft.com/office/drawing/2014/main" id="{88EB5504-B97A-47A1-CE1D-F76E7318F793}"/>
              </a:ext>
            </a:extLst>
          </p:cNvPr>
          <p:cNvSpPr txBox="1">
            <a:spLocks/>
          </p:cNvSpPr>
          <p:nvPr/>
        </p:nvSpPr>
        <p:spPr>
          <a:xfrm>
            <a:off x="2122834" y="6121314"/>
            <a:ext cx="2254613" cy="342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GSM Module</a:t>
            </a:r>
            <a:endParaRPr lang="en-US" sz="2400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19" name="Google Shape;373;p39">
            <a:extLst>
              <a:ext uri="{FF2B5EF4-FFF2-40B4-BE49-F238E27FC236}">
                <a16:creationId xmlns:a16="http://schemas.microsoft.com/office/drawing/2014/main" id="{09B05A34-E461-86B6-D3CB-08C2C2DA8352}"/>
              </a:ext>
            </a:extLst>
          </p:cNvPr>
          <p:cNvSpPr txBox="1">
            <a:spLocks/>
          </p:cNvSpPr>
          <p:nvPr/>
        </p:nvSpPr>
        <p:spPr>
          <a:xfrm>
            <a:off x="4881080" y="6076886"/>
            <a:ext cx="1469107" cy="342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Speaker</a:t>
            </a:r>
            <a:endParaRPr lang="en-US" sz="2400" b="1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743A4F-7204-DD11-C271-1E980F8F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33" y="2048072"/>
            <a:ext cx="1539655" cy="152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73;p39">
            <a:extLst>
              <a:ext uri="{FF2B5EF4-FFF2-40B4-BE49-F238E27FC236}">
                <a16:creationId xmlns:a16="http://schemas.microsoft.com/office/drawing/2014/main" id="{46FE39A8-B0DE-F169-848B-2E3CFCD0B6BD}"/>
              </a:ext>
            </a:extLst>
          </p:cNvPr>
          <p:cNvSpPr txBox="1">
            <a:spLocks/>
          </p:cNvSpPr>
          <p:nvPr/>
        </p:nvSpPr>
        <p:spPr>
          <a:xfrm>
            <a:off x="9936324" y="3643616"/>
            <a:ext cx="2151401" cy="342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Power Supply</a:t>
            </a:r>
            <a:endParaRPr lang="en-US" sz="2400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5" name="Google Shape;373;p39">
            <a:extLst>
              <a:ext uri="{FF2B5EF4-FFF2-40B4-BE49-F238E27FC236}">
                <a16:creationId xmlns:a16="http://schemas.microsoft.com/office/drawing/2014/main" id="{3D5E9F69-E688-5863-DF88-A990B7A09F6C}"/>
              </a:ext>
            </a:extLst>
          </p:cNvPr>
          <p:cNvSpPr txBox="1">
            <a:spLocks/>
          </p:cNvSpPr>
          <p:nvPr/>
        </p:nvSpPr>
        <p:spPr>
          <a:xfrm>
            <a:off x="7284286" y="6138607"/>
            <a:ext cx="1973500" cy="342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/>
              </a:rPr>
              <a:t>Servo Motor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791B4D-BCAA-E4EC-4662-528D7359F0A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4763" t="21819" r="-1366" b="26059"/>
          <a:stretch/>
        </p:blipFill>
        <p:spPr>
          <a:xfrm>
            <a:off x="9932078" y="4691072"/>
            <a:ext cx="1898542" cy="883402"/>
          </a:xfrm>
          <a:prstGeom prst="rect">
            <a:avLst/>
          </a:prstGeom>
        </p:spPr>
      </p:pic>
      <p:sp>
        <p:nvSpPr>
          <p:cNvPr id="10" name="Google Shape;373;p39">
            <a:extLst>
              <a:ext uri="{FF2B5EF4-FFF2-40B4-BE49-F238E27FC236}">
                <a16:creationId xmlns:a16="http://schemas.microsoft.com/office/drawing/2014/main" id="{90584F35-6240-3330-60C6-AC199185965E}"/>
              </a:ext>
            </a:extLst>
          </p:cNvPr>
          <p:cNvSpPr txBox="1">
            <a:spLocks/>
          </p:cNvSpPr>
          <p:nvPr/>
        </p:nvSpPr>
        <p:spPr>
          <a:xfrm>
            <a:off x="9983833" y="6098713"/>
            <a:ext cx="1973500" cy="342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/>
              </a:rPr>
              <a:t>LCD Module</a:t>
            </a:r>
          </a:p>
        </p:txBody>
      </p:sp>
    </p:spTree>
    <p:extLst>
      <p:ext uri="{BB962C8B-B14F-4D97-AF65-F5344CB8AC3E}">
        <p14:creationId xmlns:p14="http://schemas.microsoft.com/office/powerpoint/2010/main" val="233496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8">
            <a:extLst>
              <a:ext uri="{FF2B5EF4-FFF2-40B4-BE49-F238E27FC236}">
                <a16:creationId xmlns:a16="http://schemas.microsoft.com/office/drawing/2014/main" id="{AD2B5552-4D1D-87F7-3887-75CF50A8018B}"/>
              </a:ext>
            </a:extLst>
          </p:cNvPr>
          <p:cNvSpPr/>
          <p:nvPr/>
        </p:nvSpPr>
        <p:spPr>
          <a:xfrm>
            <a:off x="3878814" y="439688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SOFTWARE REQUIREMENTS</a:t>
            </a:r>
            <a:endParaRPr lang="en-IN" sz="28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A1C708-5EB9-5862-8F73-6F123F1AB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9"/>
          <a:stretch>
            <a:fillRect/>
          </a:stretch>
        </p:blipFill>
        <p:spPr bwMode="auto">
          <a:xfrm>
            <a:off x="1616301" y="1756666"/>
            <a:ext cx="6915704" cy="40240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373;p39">
            <a:extLst>
              <a:ext uri="{FF2B5EF4-FFF2-40B4-BE49-F238E27FC236}">
                <a16:creationId xmlns:a16="http://schemas.microsoft.com/office/drawing/2014/main" id="{8CAF14EE-AB42-A25D-7308-A1B6C89F6910}"/>
              </a:ext>
            </a:extLst>
          </p:cNvPr>
          <p:cNvSpPr txBox="1">
            <a:spLocks/>
          </p:cNvSpPr>
          <p:nvPr/>
        </p:nvSpPr>
        <p:spPr>
          <a:xfrm>
            <a:off x="4157071" y="5975320"/>
            <a:ext cx="1985045" cy="222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Arduino IDE</a:t>
            </a:r>
            <a:endParaRPr lang="en-US" sz="2400" b="1" dirty="0">
              <a:solidFill>
                <a:srgbClr val="FF0000"/>
              </a:solidFill>
              <a:latin typeface="Times New Roman"/>
            </a:endParaRPr>
          </a:p>
        </p:txBody>
      </p:sp>
      <p:sp>
        <p:nvSpPr>
          <p:cNvPr id="23" name="Google Shape;373;p39">
            <a:extLst>
              <a:ext uri="{FF2B5EF4-FFF2-40B4-BE49-F238E27FC236}">
                <a16:creationId xmlns:a16="http://schemas.microsoft.com/office/drawing/2014/main" id="{F7149DE0-702D-0EAE-B152-379B6633A3C0}"/>
              </a:ext>
            </a:extLst>
          </p:cNvPr>
          <p:cNvSpPr txBox="1">
            <a:spLocks/>
          </p:cNvSpPr>
          <p:nvPr/>
        </p:nvSpPr>
        <p:spPr>
          <a:xfrm>
            <a:off x="9224999" y="6035625"/>
            <a:ext cx="1985045" cy="222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F0000"/>
                </a:solidFill>
                <a:latin typeface="Times New Roman"/>
                <a:cs typeface="Times New Roman"/>
              </a:rPr>
              <a:t>Embedded C</a:t>
            </a:r>
            <a:endParaRPr lang="en-US" sz="2400" b="1" dirty="0">
              <a:solidFill>
                <a:srgbClr val="FF0000"/>
              </a:solidFill>
              <a:latin typeface="Times New Roman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6DE13ED-F513-137E-A77A-C8EFDB76B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528" y="2332069"/>
            <a:ext cx="2463448" cy="279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7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A8E7513E-7F81-DD62-F9FD-8D13FD89D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4" y="323850"/>
            <a:ext cx="8486775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B371A6-913E-17D1-EA81-699352ECF1D0}"/>
              </a:ext>
            </a:extLst>
          </p:cNvPr>
          <p:cNvSpPr txBox="1"/>
          <p:nvPr/>
        </p:nvSpPr>
        <p:spPr>
          <a:xfrm>
            <a:off x="4114883" y="411315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Algerian" panose="04020705040A02060702" pitchFamily="82" charset="0"/>
                <a:cs typeface="Times New Roman" panose="02020603050405020304" pitchFamily="18" charset="0"/>
              </a:rPr>
              <a:t>SYSTEM DESIGN</a:t>
            </a:r>
            <a:endParaRPr lang="en-IN" sz="5000" b="1" dirty="0"/>
          </a:p>
        </p:txBody>
      </p:sp>
    </p:spTree>
    <p:extLst>
      <p:ext uri="{BB962C8B-B14F-4D97-AF65-F5344CB8AC3E}">
        <p14:creationId xmlns:p14="http://schemas.microsoft.com/office/powerpoint/2010/main" val="3655826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8">
            <a:extLst>
              <a:ext uri="{FF2B5EF4-FFF2-40B4-BE49-F238E27FC236}">
                <a16:creationId xmlns:a16="http://schemas.microsoft.com/office/drawing/2014/main" id="{D5C75DFE-4F19-E013-38A6-10F9E33EED54}"/>
              </a:ext>
            </a:extLst>
          </p:cNvPr>
          <p:cNvSpPr/>
          <p:nvPr/>
        </p:nvSpPr>
        <p:spPr>
          <a:xfrm>
            <a:off x="4047180" y="189099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BLOCK DIAGRAM</a:t>
            </a:r>
            <a:endParaRPr lang="en-IN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45D70-1894-0FB6-A74D-48BCBEABC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803" y="1830120"/>
            <a:ext cx="7192191" cy="38895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91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EBF7E-4A7F-3A03-C4DE-2A34D830B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8">
            <a:extLst>
              <a:ext uri="{FF2B5EF4-FFF2-40B4-BE49-F238E27FC236}">
                <a16:creationId xmlns:a16="http://schemas.microsoft.com/office/drawing/2014/main" id="{FA298947-68D1-DAA1-E6B1-DA47B05B52E9}"/>
              </a:ext>
            </a:extLst>
          </p:cNvPr>
          <p:cNvSpPr/>
          <p:nvPr/>
        </p:nvSpPr>
        <p:spPr>
          <a:xfrm>
            <a:off x="4047180" y="189099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SEQUENCE DIAGRAM</a:t>
            </a:r>
            <a:endParaRPr lang="en-IN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97524-06A0-3A92-C53C-D4369549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48" y="1778395"/>
            <a:ext cx="8136294" cy="40159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199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entagon 8">
            <a:extLst>
              <a:ext uri="{FF2B5EF4-FFF2-40B4-BE49-F238E27FC236}">
                <a16:creationId xmlns:a16="http://schemas.microsoft.com/office/drawing/2014/main" id="{E112CC04-FAE0-C3DF-EB26-9D4FE5F0973D}"/>
              </a:ext>
            </a:extLst>
          </p:cNvPr>
          <p:cNvSpPr/>
          <p:nvPr/>
        </p:nvSpPr>
        <p:spPr>
          <a:xfrm>
            <a:off x="0" y="0"/>
            <a:ext cx="4319639" cy="802433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FLOW CHART</a:t>
            </a:r>
            <a:endParaRPr lang="en-IN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3833EC-411F-A67D-7CDB-4FCB2A3E7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53" y="503852"/>
            <a:ext cx="5486400" cy="60089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411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250D97-2CDB-A7B6-1F6F-81BA93A2CF73}"/>
              </a:ext>
            </a:extLst>
          </p:cNvPr>
          <p:cNvSpPr txBox="1"/>
          <p:nvPr/>
        </p:nvSpPr>
        <p:spPr>
          <a:xfrm>
            <a:off x="1876424" y="1928837"/>
            <a:ext cx="9458325" cy="4159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0215" algn="ctr"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 Educational Objectives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0215" algn="just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PEO1: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develop graduates who are proficient to solve wide range of computing related problems.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0215" algn="just">
              <a:lnSpc>
                <a:spcPct val="150000"/>
              </a:lnSpc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PEO2: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prepare graduates who have the necessary skills required for Higher Education &amp; Entrepreneurship.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PEO3: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prepare graduates who have the ability to engage in Lifelong Learning.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0215" algn="just">
              <a:spcAft>
                <a:spcPts val="0"/>
              </a:spcAft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0215" algn="ctr"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 Specific Outcomes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8038" indent="-358775" algn="just">
              <a:lnSpc>
                <a:spcPct val="150000"/>
              </a:lnSpc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Graduates of Information Science &amp; Engineering are: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8038" lvl="0" indent="-358775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Capable to design, develop &amp; test the IT Solutions in real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8038" lvl="0" indent="-358775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Competent to apply knowledge to manage &amp; monitor </a:t>
            </a:r>
            <a:r>
              <a:rPr lang="en-US" sz="1800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1800" spc="-4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resources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B601A-B0F8-BC28-4005-38299CEEE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6" y="419100"/>
            <a:ext cx="8029574" cy="127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7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67B8F-F22A-75AA-47BB-7602A9D49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5D6706-852B-7B14-5180-3BACBB7A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8371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14B56C-A22E-49AA-B4A9-3C4649B23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46" y="1451740"/>
            <a:ext cx="5169535" cy="24015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28A954-9A08-4CEF-A15C-D3D119752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46" y="3974533"/>
            <a:ext cx="5169535" cy="2402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37FEBB-A3C0-4BCA-8592-208F8A526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451106"/>
            <a:ext cx="4283243" cy="4925632"/>
          </a:xfrm>
          <a:prstGeom prst="rect">
            <a:avLst/>
          </a:prstGeom>
        </p:spPr>
      </p:pic>
      <p:sp>
        <p:nvSpPr>
          <p:cNvPr id="16" name="Pentagon 8">
            <a:extLst>
              <a:ext uri="{FF2B5EF4-FFF2-40B4-BE49-F238E27FC236}">
                <a16:creationId xmlns:a16="http://schemas.microsoft.com/office/drawing/2014/main" id="{DFCE6362-4415-B6A7-7EA6-15A76E916239}"/>
              </a:ext>
            </a:extLst>
          </p:cNvPr>
          <p:cNvSpPr/>
          <p:nvPr/>
        </p:nvSpPr>
        <p:spPr>
          <a:xfrm>
            <a:off x="3609417" y="279662"/>
            <a:ext cx="5169535" cy="891149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SNAPSHOTS</a:t>
            </a:r>
            <a:endParaRPr lang="en-IN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4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B30AE2F1-2FF3-030A-93C6-550781338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" t="11626" r="7660" b="13445"/>
          <a:stretch/>
        </p:blipFill>
        <p:spPr bwMode="auto">
          <a:xfrm>
            <a:off x="8932662" y="2171124"/>
            <a:ext cx="2995330" cy="263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296CE-F8D5-8D7D-4753-084CFF2CC925}"/>
              </a:ext>
            </a:extLst>
          </p:cNvPr>
          <p:cNvSpPr txBox="1"/>
          <p:nvPr/>
        </p:nvSpPr>
        <p:spPr>
          <a:xfrm>
            <a:off x="1817605" y="1914613"/>
            <a:ext cx="6976537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 an effective assistive technology for visually impaired individuals, enabling them to navigate both indoors and outdoors safely and independently.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emphasizes that this smart stick, equipped with modern sensors and technologies, offers a significant improvement over traditional white canes.</a:t>
            </a:r>
          </a:p>
        </p:txBody>
      </p:sp>
      <p:sp>
        <p:nvSpPr>
          <p:cNvPr id="2" name="Pentagon 8">
            <a:extLst>
              <a:ext uri="{FF2B5EF4-FFF2-40B4-BE49-F238E27FC236}">
                <a16:creationId xmlns:a16="http://schemas.microsoft.com/office/drawing/2014/main" id="{5FD69712-7925-7D73-EB06-4C86D51BA4AE}"/>
              </a:ext>
            </a:extLst>
          </p:cNvPr>
          <p:cNvSpPr/>
          <p:nvPr/>
        </p:nvSpPr>
        <p:spPr>
          <a:xfrm>
            <a:off x="3528956" y="431737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SUMMARY</a:t>
            </a:r>
            <a:endParaRPr lang="en-IN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6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E78814-A428-307B-9477-27095052180E}"/>
              </a:ext>
            </a:extLst>
          </p:cNvPr>
          <p:cNvSpPr txBox="1"/>
          <p:nvPr/>
        </p:nvSpPr>
        <p:spPr>
          <a:xfrm>
            <a:off x="1972272" y="1117323"/>
            <a:ext cx="6848910" cy="5033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Design and Development of Smart Blind Stick for Visually Impaired People M O A Javed et al 2024 IOP Conf. Ser.: Mater. Sci. Eng. 1305 012032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err="1"/>
              <a:t>Romadhon</a:t>
            </a:r>
            <a:r>
              <a:rPr lang="en-US" dirty="0"/>
              <a:t>, A. S., &amp; Husein, A. K. (2020). Smart Stick for the Blind Using Arduino. Journal of Physics: Conference Series, 1569(3), p. 032088. </a:t>
            </a:r>
            <a:r>
              <a:rPr lang="en-US" dirty="0" err="1"/>
              <a:t>doi</a:t>
            </a:r>
            <a:r>
              <a:rPr lang="en-US" dirty="0"/>
              <a:t>: 10.1088/1742-6596/1569/3/032088.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 Health Organization. (2010). Action Plan for the Prevention of Avoidable Blindness and Visual Impairment, 2009-2013.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Huang, J., Mao, L. X., Liu, H. C., &amp; Song, M. Shun. (2022). Quality Function Deployment Improvement: A Bibliometric Analysis and Literature Review. Quality &amp; Quantity, 56(3), 1347-1366. </a:t>
            </a:r>
            <a:r>
              <a:rPr lang="en-US" dirty="0" err="1"/>
              <a:t>doi</a:t>
            </a:r>
            <a:r>
              <a:rPr lang="en-US" dirty="0"/>
              <a:t>: 10.1007/s11135-021-01179-7.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entagon 8">
            <a:extLst>
              <a:ext uri="{FF2B5EF4-FFF2-40B4-BE49-F238E27FC236}">
                <a16:creationId xmlns:a16="http://schemas.microsoft.com/office/drawing/2014/main" id="{FAD759B8-C0E9-716A-960C-EC336161E2F8}"/>
              </a:ext>
            </a:extLst>
          </p:cNvPr>
          <p:cNvSpPr/>
          <p:nvPr/>
        </p:nvSpPr>
        <p:spPr>
          <a:xfrm>
            <a:off x="3544225" y="0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REFERENCES</a:t>
            </a:r>
            <a:endParaRPr lang="en-IN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C167DB-B695-4870-EC53-59F0E4E34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57" y="1512620"/>
            <a:ext cx="3237543" cy="506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29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nart: snowpiart — I love your art and aesthetic.">
            <a:extLst>
              <a:ext uri="{FF2B5EF4-FFF2-40B4-BE49-F238E27FC236}">
                <a16:creationId xmlns:a16="http://schemas.microsoft.com/office/drawing/2014/main" id="{ABDDBC7E-54BA-7A47-8351-EB07A717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612" y="1340410"/>
            <a:ext cx="6959234" cy="468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28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1DC1F-8163-EA9C-0FC9-B532A72BF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See the source image">
            <a:extLst>
              <a:ext uri="{FF2B5EF4-FFF2-40B4-BE49-F238E27FC236}">
                <a16:creationId xmlns:a16="http://schemas.microsoft.com/office/drawing/2014/main" id="{5B87576E-C8E8-79B4-EE15-AD068A760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975" y="-16359"/>
            <a:ext cx="3055476" cy="239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12">
            <a:extLst>
              <a:ext uri="{FF2B5EF4-FFF2-40B4-BE49-F238E27FC236}">
                <a16:creationId xmlns:a16="http://schemas.microsoft.com/office/drawing/2014/main" id="{F38CAB1B-2524-24B2-276F-610AA8A0AA93}"/>
              </a:ext>
            </a:extLst>
          </p:cNvPr>
          <p:cNvSpPr/>
          <p:nvPr/>
        </p:nvSpPr>
        <p:spPr>
          <a:xfrm>
            <a:off x="3049191" y="1602138"/>
            <a:ext cx="138763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Freeform: Shape 1">
            <a:extLst>
              <a:ext uri="{FF2B5EF4-FFF2-40B4-BE49-F238E27FC236}">
                <a16:creationId xmlns:a16="http://schemas.microsoft.com/office/drawing/2014/main" id="{ABADD053-A957-7B4F-65EE-03071A6C2CCD}"/>
              </a:ext>
            </a:extLst>
          </p:cNvPr>
          <p:cNvSpPr/>
          <p:nvPr/>
        </p:nvSpPr>
        <p:spPr>
          <a:xfrm flipV="1">
            <a:off x="3008301" y="2139939"/>
            <a:ext cx="142852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09F69F49-4A01-082A-0590-CB6DB2B3CC5E}"/>
              </a:ext>
            </a:extLst>
          </p:cNvPr>
          <p:cNvSpPr/>
          <p:nvPr/>
        </p:nvSpPr>
        <p:spPr>
          <a:xfrm>
            <a:off x="2165270" y="1602139"/>
            <a:ext cx="883920" cy="1075601"/>
          </a:xfrm>
          <a:custGeom>
            <a:avLst/>
            <a:gdLst>
              <a:gd name="connsiteX0" fmla="*/ 537801 w 883920"/>
              <a:gd name="connsiteY0" fmla="*/ 0 h 1075601"/>
              <a:gd name="connsiteX1" fmla="*/ 883920 w 883920"/>
              <a:gd name="connsiteY1" fmla="*/ 0 h 1075601"/>
              <a:gd name="connsiteX2" fmla="*/ 883920 w 883920"/>
              <a:gd name="connsiteY2" fmla="*/ 1075601 h 1075601"/>
              <a:gd name="connsiteX3" fmla="*/ 537801 w 883920"/>
              <a:gd name="connsiteY3" fmla="*/ 1075601 h 1075601"/>
              <a:gd name="connsiteX4" fmla="*/ 10926 w 883920"/>
              <a:gd name="connsiteY4" fmla="*/ 646186 h 1075601"/>
              <a:gd name="connsiteX5" fmla="*/ 0 w 883920"/>
              <a:gd name="connsiteY5" fmla="*/ 537801 h 1075601"/>
              <a:gd name="connsiteX6" fmla="*/ 10926 w 883920"/>
              <a:gd name="connsiteY6" fmla="*/ 429415 h 1075601"/>
              <a:gd name="connsiteX7" fmla="*/ 537801 w 883920"/>
              <a:gd name="connsiteY7" fmla="*/ 0 h 107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3920" h="1075601">
                <a:moveTo>
                  <a:pt x="537801" y="0"/>
                </a:moveTo>
                <a:lnTo>
                  <a:pt x="883920" y="0"/>
                </a:lnTo>
                <a:lnTo>
                  <a:pt x="883920" y="1075601"/>
                </a:lnTo>
                <a:lnTo>
                  <a:pt x="537801" y="1075601"/>
                </a:lnTo>
                <a:cubicBezTo>
                  <a:pt x="277910" y="1075601"/>
                  <a:pt x="61074" y="891252"/>
                  <a:pt x="10926" y="646186"/>
                </a:cubicBezTo>
                <a:lnTo>
                  <a:pt x="0" y="537801"/>
                </a:lnTo>
                <a:lnTo>
                  <a:pt x="10926" y="429415"/>
                </a:lnTo>
                <a:cubicBezTo>
                  <a:pt x="61074" y="184349"/>
                  <a:pt x="277910" y="0"/>
                  <a:pt x="537801" y="0"/>
                </a:cubicBezTo>
                <a:close/>
              </a:path>
            </a:pathLst>
          </a:custGeom>
          <a:gradFill flip="none" rotWithShape="1">
            <a:gsLst>
              <a:gs pos="0">
                <a:srgbClr val="EE1B22"/>
              </a:gs>
              <a:gs pos="100000">
                <a:srgbClr val="F47B2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F8259-2905-75D0-5FB7-AAEFEF7184FA}"/>
              </a:ext>
            </a:extLst>
          </p:cNvPr>
          <p:cNvSpPr txBox="1"/>
          <p:nvPr/>
        </p:nvSpPr>
        <p:spPr>
          <a:xfrm>
            <a:off x="2363391" y="190910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ca Majora 3 Bold" panose="00000800000000000000" pitchFamily="50" charset="0"/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786D2-35AC-1B94-F583-4533C3288189}"/>
              </a:ext>
            </a:extLst>
          </p:cNvPr>
          <p:cNvSpPr txBox="1"/>
          <p:nvPr/>
        </p:nvSpPr>
        <p:spPr>
          <a:xfrm>
            <a:off x="3008301" y="1924091"/>
            <a:ext cx="168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Graphic 50" descr="Computer">
            <a:extLst>
              <a:ext uri="{FF2B5EF4-FFF2-40B4-BE49-F238E27FC236}">
                <a16:creationId xmlns:a16="http://schemas.microsoft.com/office/drawing/2014/main" id="{52015CBE-9571-66B2-AEAA-C2BEA1B5EC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23113" y="1708270"/>
            <a:ext cx="318019" cy="318019"/>
          </a:xfrm>
          <a:prstGeom prst="rect">
            <a:avLst/>
          </a:prstGeom>
        </p:spPr>
      </p:pic>
      <p:sp>
        <p:nvSpPr>
          <p:cNvPr id="13314" name="Freeform: Shape 12">
            <a:extLst>
              <a:ext uri="{FF2B5EF4-FFF2-40B4-BE49-F238E27FC236}">
                <a16:creationId xmlns:a16="http://schemas.microsoft.com/office/drawing/2014/main" id="{C9D0AA23-87FB-5994-795E-690D5AAC6EB0}"/>
              </a:ext>
            </a:extLst>
          </p:cNvPr>
          <p:cNvSpPr/>
          <p:nvPr/>
        </p:nvSpPr>
        <p:spPr>
          <a:xfrm>
            <a:off x="2959749" y="3008394"/>
            <a:ext cx="138763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15" name="Freeform: Shape 1">
            <a:extLst>
              <a:ext uri="{FF2B5EF4-FFF2-40B4-BE49-F238E27FC236}">
                <a16:creationId xmlns:a16="http://schemas.microsoft.com/office/drawing/2014/main" id="{C14FEB73-208A-C9FB-3890-CBC9AF396624}"/>
              </a:ext>
            </a:extLst>
          </p:cNvPr>
          <p:cNvSpPr/>
          <p:nvPr/>
        </p:nvSpPr>
        <p:spPr>
          <a:xfrm flipV="1">
            <a:off x="2958864" y="3514433"/>
            <a:ext cx="142852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18" name="Freeform: Shape 12">
            <a:extLst>
              <a:ext uri="{FF2B5EF4-FFF2-40B4-BE49-F238E27FC236}">
                <a16:creationId xmlns:a16="http://schemas.microsoft.com/office/drawing/2014/main" id="{B66B0868-F3EA-2B62-5908-076304312BC8}"/>
              </a:ext>
            </a:extLst>
          </p:cNvPr>
          <p:cNvSpPr/>
          <p:nvPr/>
        </p:nvSpPr>
        <p:spPr>
          <a:xfrm>
            <a:off x="2984017" y="4486681"/>
            <a:ext cx="1483253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19" name="Freeform: Shape 1">
            <a:extLst>
              <a:ext uri="{FF2B5EF4-FFF2-40B4-BE49-F238E27FC236}">
                <a16:creationId xmlns:a16="http://schemas.microsoft.com/office/drawing/2014/main" id="{9CFC1B61-77EC-81B7-1D83-7E260DA55301}"/>
              </a:ext>
            </a:extLst>
          </p:cNvPr>
          <p:cNvSpPr/>
          <p:nvPr/>
        </p:nvSpPr>
        <p:spPr>
          <a:xfrm flipV="1">
            <a:off x="2943127" y="5012919"/>
            <a:ext cx="1493701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21" name="Freeform: Shape 12">
            <a:extLst>
              <a:ext uri="{FF2B5EF4-FFF2-40B4-BE49-F238E27FC236}">
                <a16:creationId xmlns:a16="http://schemas.microsoft.com/office/drawing/2014/main" id="{BE77F006-29DC-471F-E108-668EA3FAB702}"/>
              </a:ext>
            </a:extLst>
          </p:cNvPr>
          <p:cNvSpPr/>
          <p:nvPr/>
        </p:nvSpPr>
        <p:spPr>
          <a:xfrm>
            <a:off x="5714203" y="1604013"/>
            <a:ext cx="138763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22" name="Freeform: Shape 1">
            <a:extLst>
              <a:ext uri="{FF2B5EF4-FFF2-40B4-BE49-F238E27FC236}">
                <a16:creationId xmlns:a16="http://schemas.microsoft.com/office/drawing/2014/main" id="{FB726173-7C61-168D-8FD5-D65DE959C5F1}"/>
              </a:ext>
            </a:extLst>
          </p:cNvPr>
          <p:cNvSpPr/>
          <p:nvPr/>
        </p:nvSpPr>
        <p:spPr>
          <a:xfrm flipV="1">
            <a:off x="5673313" y="2141814"/>
            <a:ext cx="142852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24" name="Freeform: Shape 12">
            <a:extLst>
              <a:ext uri="{FF2B5EF4-FFF2-40B4-BE49-F238E27FC236}">
                <a16:creationId xmlns:a16="http://schemas.microsoft.com/office/drawing/2014/main" id="{8BA691C3-DC4C-BEBC-BF81-85437406F72A}"/>
              </a:ext>
            </a:extLst>
          </p:cNvPr>
          <p:cNvSpPr/>
          <p:nvPr/>
        </p:nvSpPr>
        <p:spPr>
          <a:xfrm>
            <a:off x="5661678" y="2996650"/>
            <a:ext cx="138763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25" name="Freeform: Shape 1">
            <a:extLst>
              <a:ext uri="{FF2B5EF4-FFF2-40B4-BE49-F238E27FC236}">
                <a16:creationId xmlns:a16="http://schemas.microsoft.com/office/drawing/2014/main" id="{92FFCD7F-B8C5-0487-7C65-5FC3306C39E8}"/>
              </a:ext>
            </a:extLst>
          </p:cNvPr>
          <p:cNvSpPr/>
          <p:nvPr/>
        </p:nvSpPr>
        <p:spPr>
          <a:xfrm flipV="1">
            <a:off x="5695017" y="3514433"/>
            <a:ext cx="142852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27" name="Freeform: Shape 12">
            <a:extLst>
              <a:ext uri="{FF2B5EF4-FFF2-40B4-BE49-F238E27FC236}">
                <a16:creationId xmlns:a16="http://schemas.microsoft.com/office/drawing/2014/main" id="{F65E1743-9F5F-3970-8879-1364A90B665F}"/>
              </a:ext>
            </a:extLst>
          </p:cNvPr>
          <p:cNvSpPr/>
          <p:nvPr/>
        </p:nvSpPr>
        <p:spPr>
          <a:xfrm>
            <a:off x="5840999" y="4610053"/>
            <a:ext cx="138763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28" name="Freeform: Shape 1">
            <a:extLst>
              <a:ext uri="{FF2B5EF4-FFF2-40B4-BE49-F238E27FC236}">
                <a16:creationId xmlns:a16="http://schemas.microsoft.com/office/drawing/2014/main" id="{34E809BA-35B0-8372-7632-6747A67C8BCB}"/>
              </a:ext>
            </a:extLst>
          </p:cNvPr>
          <p:cNvSpPr/>
          <p:nvPr/>
        </p:nvSpPr>
        <p:spPr>
          <a:xfrm flipV="1">
            <a:off x="5865805" y="5147855"/>
            <a:ext cx="142852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29" name="Graphic 50" descr="Computer">
            <a:extLst>
              <a:ext uri="{FF2B5EF4-FFF2-40B4-BE49-F238E27FC236}">
                <a16:creationId xmlns:a16="http://schemas.microsoft.com/office/drawing/2014/main" id="{7C32A08B-56DF-628F-B83A-49515AF060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750" y="4577372"/>
            <a:ext cx="318019" cy="318019"/>
          </a:xfrm>
          <a:prstGeom prst="rect">
            <a:avLst/>
          </a:prstGeom>
        </p:spPr>
      </p:pic>
      <p:sp>
        <p:nvSpPr>
          <p:cNvPr id="13330" name="Freeform: Shape 12">
            <a:extLst>
              <a:ext uri="{FF2B5EF4-FFF2-40B4-BE49-F238E27FC236}">
                <a16:creationId xmlns:a16="http://schemas.microsoft.com/office/drawing/2014/main" id="{A7975C20-30A9-8756-0833-CFCD2B676CAB}"/>
              </a:ext>
            </a:extLst>
          </p:cNvPr>
          <p:cNvSpPr/>
          <p:nvPr/>
        </p:nvSpPr>
        <p:spPr>
          <a:xfrm>
            <a:off x="8313951" y="2920124"/>
            <a:ext cx="138763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31" name="Freeform: Shape 1">
            <a:extLst>
              <a:ext uri="{FF2B5EF4-FFF2-40B4-BE49-F238E27FC236}">
                <a16:creationId xmlns:a16="http://schemas.microsoft.com/office/drawing/2014/main" id="{70F48864-33FA-36C6-3E8A-D4B30072A62D}"/>
              </a:ext>
            </a:extLst>
          </p:cNvPr>
          <p:cNvSpPr/>
          <p:nvPr/>
        </p:nvSpPr>
        <p:spPr>
          <a:xfrm flipV="1">
            <a:off x="8297435" y="2123912"/>
            <a:ext cx="142852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33" name="Freeform: Shape 12">
            <a:extLst>
              <a:ext uri="{FF2B5EF4-FFF2-40B4-BE49-F238E27FC236}">
                <a16:creationId xmlns:a16="http://schemas.microsoft.com/office/drawing/2014/main" id="{3D61079F-73D1-B387-9BC5-C0FB47B168F0}"/>
              </a:ext>
            </a:extLst>
          </p:cNvPr>
          <p:cNvSpPr/>
          <p:nvPr/>
        </p:nvSpPr>
        <p:spPr>
          <a:xfrm>
            <a:off x="8324417" y="1599445"/>
            <a:ext cx="138763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34" name="Freeform: Shape 1">
            <a:extLst>
              <a:ext uri="{FF2B5EF4-FFF2-40B4-BE49-F238E27FC236}">
                <a16:creationId xmlns:a16="http://schemas.microsoft.com/office/drawing/2014/main" id="{46969553-4071-1518-49F7-CC75BAF6801A}"/>
              </a:ext>
            </a:extLst>
          </p:cNvPr>
          <p:cNvSpPr/>
          <p:nvPr/>
        </p:nvSpPr>
        <p:spPr>
          <a:xfrm flipV="1">
            <a:off x="8256545" y="3449767"/>
            <a:ext cx="142852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39" name="Freeform: Shape 12">
            <a:extLst>
              <a:ext uri="{FF2B5EF4-FFF2-40B4-BE49-F238E27FC236}">
                <a16:creationId xmlns:a16="http://schemas.microsoft.com/office/drawing/2014/main" id="{BE28B84B-722D-631A-A943-400731098600}"/>
              </a:ext>
            </a:extLst>
          </p:cNvPr>
          <p:cNvSpPr/>
          <p:nvPr/>
        </p:nvSpPr>
        <p:spPr>
          <a:xfrm>
            <a:off x="8338325" y="4659023"/>
            <a:ext cx="138763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40" name="Freeform: Shape 1">
            <a:extLst>
              <a:ext uri="{FF2B5EF4-FFF2-40B4-BE49-F238E27FC236}">
                <a16:creationId xmlns:a16="http://schemas.microsoft.com/office/drawing/2014/main" id="{F0E23506-65FB-D967-E3EE-D810C9F27506}"/>
              </a:ext>
            </a:extLst>
          </p:cNvPr>
          <p:cNvSpPr/>
          <p:nvPr/>
        </p:nvSpPr>
        <p:spPr>
          <a:xfrm flipV="1">
            <a:off x="8283527" y="5188666"/>
            <a:ext cx="142852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42" name="Freeform: Shape 13">
            <a:extLst>
              <a:ext uri="{FF2B5EF4-FFF2-40B4-BE49-F238E27FC236}">
                <a16:creationId xmlns:a16="http://schemas.microsoft.com/office/drawing/2014/main" id="{E8B99573-EE4A-54AB-1830-AAAC016B88DD}"/>
              </a:ext>
            </a:extLst>
          </p:cNvPr>
          <p:cNvSpPr/>
          <p:nvPr/>
        </p:nvSpPr>
        <p:spPr>
          <a:xfrm>
            <a:off x="4815890" y="1602139"/>
            <a:ext cx="883920" cy="1075601"/>
          </a:xfrm>
          <a:custGeom>
            <a:avLst/>
            <a:gdLst>
              <a:gd name="connsiteX0" fmla="*/ 537801 w 883920"/>
              <a:gd name="connsiteY0" fmla="*/ 0 h 1075601"/>
              <a:gd name="connsiteX1" fmla="*/ 883920 w 883920"/>
              <a:gd name="connsiteY1" fmla="*/ 0 h 1075601"/>
              <a:gd name="connsiteX2" fmla="*/ 883920 w 883920"/>
              <a:gd name="connsiteY2" fmla="*/ 1075601 h 1075601"/>
              <a:gd name="connsiteX3" fmla="*/ 537801 w 883920"/>
              <a:gd name="connsiteY3" fmla="*/ 1075601 h 1075601"/>
              <a:gd name="connsiteX4" fmla="*/ 10926 w 883920"/>
              <a:gd name="connsiteY4" fmla="*/ 646186 h 1075601"/>
              <a:gd name="connsiteX5" fmla="*/ 0 w 883920"/>
              <a:gd name="connsiteY5" fmla="*/ 537801 h 1075601"/>
              <a:gd name="connsiteX6" fmla="*/ 10926 w 883920"/>
              <a:gd name="connsiteY6" fmla="*/ 429415 h 1075601"/>
              <a:gd name="connsiteX7" fmla="*/ 537801 w 883920"/>
              <a:gd name="connsiteY7" fmla="*/ 0 h 107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3920" h="1075601">
                <a:moveTo>
                  <a:pt x="537801" y="0"/>
                </a:moveTo>
                <a:lnTo>
                  <a:pt x="883920" y="0"/>
                </a:lnTo>
                <a:lnTo>
                  <a:pt x="883920" y="1075601"/>
                </a:lnTo>
                <a:lnTo>
                  <a:pt x="537801" y="1075601"/>
                </a:lnTo>
                <a:cubicBezTo>
                  <a:pt x="277910" y="1075601"/>
                  <a:pt x="61074" y="891252"/>
                  <a:pt x="10926" y="646186"/>
                </a:cubicBezTo>
                <a:lnTo>
                  <a:pt x="0" y="537801"/>
                </a:lnTo>
                <a:lnTo>
                  <a:pt x="10926" y="429415"/>
                </a:lnTo>
                <a:cubicBezTo>
                  <a:pt x="61074" y="184349"/>
                  <a:pt x="277910" y="0"/>
                  <a:pt x="5378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94AA6"/>
              </a:gs>
              <a:gs pos="100000">
                <a:srgbClr val="9071B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43" name="Freeform: Shape 22">
            <a:extLst>
              <a:ext uri="{FF2B5EF4-FFF2-40B4-BE49-F238E27FC236}">
                <a16:creationId xmlns:a16="http://schemas.microsoft.com/office/drawing/2014/main" id="{6386026E-A3FC-C91B-71FC-4D31ACF43879}"/>
              </a:ext>
            </a:extLst>
          </p:cNvPr>
          <p:cNvSpPr/>
          <p:nvPr/>
        </p:nvSpPr>
        <p:spPr>
          <a:xfrm rot="10800000" flipH="1">
            <a:off x="7433960" y="1599390"/>
            <a:ext cx="883920" cy="1075601"/>
          </a:xfrm>
          <a:custGeom>
            <a:avLst/>
            <a:gdLst>
              <a:gd name="connsiteX0" fmla="*/ 537801 w 883920"/>
              <a:gd name="connsiteY0" fmla="*/ 0 h 1075601"/>
              <a:gd name="connsiteX1" fmla="*/ 883920 w 883920"/>
              <a:gd name="connsiteY1" fmla="*/ 0 h 1075601"/>
              <a:gd name="connsiteX2" fmla="*/ 883920 w 883920"/>
              <a:gd name="connsiteY2" fmla="*/ 1075601 h 1075601"/>
              <a:gd name="connsiteX3" fmla="*/ 537801 w 883920"/>
              <a:gd name="connsiteY3" fmla="*/ 1075601 h 1075601"/>
              <a:gd name="connsiteX4" fmla="*/ 10926 w 883920"/>
              <a:gd name="connsiteY4" fmla="*/ 646186 h 1075601"/>
              <a:gd name="connsiteX5" fmla="*/ 0 w 883920"/>
              <a:gd name="connsiteY5" fmla="*/ 537801 h 1075601"/>
              <a:gd name="connsiteX6" fmla="*/ 10926 w 883920"/>
              <a:gd name="connsiteY6" fmla="*/ 429415 h 1075601"/>
              <a:gd name="connsiteX7" fmla="*/ 537801 w 883920"/>
              <a:gd name="connsiteY7" fmla="*/ 0 h 107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3920" h="1075601">
                <a:moveTo>
                  <a:pt x="537801" y="0"/>
                </a:moveTo>
                <a:lnTo>
                  <a:pt x="883920" y="0"/>
                </a:lnTo>
                <a:lnTo>
                  <a:pt x="883920" y="1075601"/>
                </a:lnTo>
                <a:lnTo>
                  <a:pt x="537801" y="1075601"/>
                </a:lnTo>
                <a:cubicBezTo>
                  <a:pt x="277910" y="1075601"/>
                  <a:pt x="61074" y="891252"/>
                  <a:pt x="10926" y="646186"/>
                </a:cubicBezTo>
                <a:lnTo>
                  <a:pt x="0" y="537801"/>
                </a:lnTo>
                <a:lnTo>
                  <a:pt x="10926" y="429415"/>
                </a:lnTo>
                <a:cubicBezTo>
                  <a:pt x="61074" y="184349"/>
                  <a:pt x="277910" y="0"/>
                  <a:pt x="537801" y="0"/>
                </a:cubicBezTo>
                <a:close/>
              </a:path>
            </a:pathLst>
          </a:custGeom>
          <a:gradFill flip="none" rotWithShape="1">
            <a:gsLst>
              <a:gs pos="0">
                <a:srgbClr val="F10F53"/>
              </a:gs>
              <a:gs pos="100000">
                <a:srgbClr val="FE47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44" name="Freeform: Shape 31">
            <a:extLst>
              <a:ext uri="{FF2B5EF4-FFF2-40B4-BE49-F238E27FC236}">
                <a16:creationId xmlns:a16="http://schemas.microsoft.com/office/drawing/2014/main" id="{C4111570-FEA5-1586-792F-37C56283BF5B}"/>
              </a:ext>
            </a:extLst>
          </p:cNvPr>
          <p:cNvSpPr/>
          <p:nvPr/>
        </p:nvSpPr>
        <p:spPr>
          <a:xfrm rot="10800000" flipH="1">
            <a:off x="4846479" y="2976633"/>
            <a:ext cx="883920" cy="1075601"/>
          </a:xfrm>
          <a:custGeom>
            <a:avLst/>
            <a:gdLst>
              <a:gd name="connsiteX0" fmla="*/ 537801 w 883920"/>
              <a:gd name="connsiteY0" fmla="*/ 0 h 1075601"/>
              <a:gd name="connsiteX1" fmla="*/ 883920 w 883920"/>
              <a:gd name="connsiteY1" fmla="*/ 0 h 1075601"/>
              <a:gd name="connsiteX2" fmla="*/ 883920 w 883920"/>
              <a:gd name="connsiteY2" fmla="*/ 1075601 h 1075601"/>
              <a:gd name="connsiteX3" fmla="*/ 537801 w 883920"/>
              <a:gd name="connsiteY3" fmla="*/ 1075601 h 1075601"/>
              <a:gd name="connsiteX4" fmla="*/ 10926 w 883920"/>
              <a:gd name="connsiteY4" fmla="*/ 646186 h 1075601"/>
              <a:gd name="connsiteX5" fmla="*/ 0 w 883920"/>
              <a:gd name="connsiteY5" fmla="*/ 537801 h 1075601"/>
              <a:gd name="connsiteX6" fmla="*/ 10926 w 883920"/>
              <a:gd name="connsiteY6" fmla="*/ 429415 h 1075601"/>
              <a:gd name="connsiteX7" fmla="*/ 537801 w 883920"/>
              <a:gd name="connsiteY7" fmla="*/ 0 h 107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3920" h="1075601">
                <a:moveTo>
                  <a:pt x="537801" y="0"/>
                </a:moveTo>
                <a:lnTo>
                  <a:pt x="883920" y="0"/>
                </a:lnTo>
                <a:lnTo>
                  <a:pt x="883920" y="1075601"/>
                </a:lnTo>
                <a:lnTo>
                  <a:pt x="537801" y="1075601"/>
                </a:lnTo>
                <a:cubicBezTo>
                  <a:pt x="277910" y="1075601"/>
                  <a:pt x="61074" y="891252"/>
                  <a:pt x="10926" y="646186"/>
                </a:cubicBezTo>
                <a:lnTo>
                  <a:pt x="0" y="537801"/>
                </a:lnTo>
                <a:lnTo>
                  <a:pt x="10926" y="429415"/>
                </a:lnTo>
                <a:cubicBezTo>
                  <a:pt x="61074" y="184349"/>
                  <a:pt x="277910" y="0"/>
                  <a:pt x="537801" y="0"/>
                </a:cubicBezTo>
                <a:close/>
              </a:path>
            </a:pathLst>
          </a:custGeom>
          <a:gradFill flip="none" rotWithShape="1">
            <a:gsLst>
              <a:gs pos="0">
                <a:srgbClr val="AA278F"/>
              </a:gs>
              <a:gs pos="100000">
                <a:srgbClr val="F15FA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45" name="Freeform: Shape 16">
            <a:extLst>
              <a:ext uri="{FF2B5EF4-FFF2-40B4-BE49-F238E27FC236}">
                <a16:creationId xmlns:a16="http://schemas.microsoft.com/office/drawing/2014/main" id="{9E3E5502-FEE3-D788-A4D9-77F421775548}"/>
              </a:ext>
            </a:extLst>
          </p:cNvPr>
          <p:cNvSpPr/>
          <p:nvPr/>
        </p:nvSpPr>
        <p:spPr>
          <a:xfrm>
            <a:off x="2064279" y="2991171"/>
            <a:ext cx="883920" cy="1075601"/>
          </a:xfrm>
          <a:custGeom>
            <a:avLst/>
            <a:gdLst>
              <a:gd name="connsiteX0" fmla="*/ 537801 w 883920"/>
              <a:gd name="connsiteY0" fmla="*/ 0 h 1075601"/>
              <a:gd name="connsiteX1" fmla="*/ 883920 w 883920"/>
              <a:gd name="connsiteY1" fmla="*/ 0 h 1075601"/>
              <a:gd name="connsiteX2" fmla="*/ 883920 w 883920"/>
              <a:gd name="connsiteY2" fmla="*/ 1075601 h 1075601"/>
              <a:gd name="connsiteX3" fmla="*/ 537801 w 883920"/>
              <a:gd name="connsiteY3" fmla="*/ 1075601 h 1075601"/>
              <a:gd name="connsiteX4" fmla="*/ 10926 w 883920"/>
              <a:gd name="connsiteY4" fmla="*/ 646186 h 1075601"/>
              <a:gd name="connsiteX5" fmla="*/ 0 w 883920"/>
              <a:gd name="connsiteY5" fmla="*/ 537801 h 1075601"/>
              <a:gd name="connsiteX6" fmla="*/ 10926 w 883920"/>
              <a:gd name="connsiteY6" fmla="*/ 429415 h 1075601"/>
              <a:gd name="connsiteX7" fmla="*/ 537801 w 883920"/>
              <a:gd name="connsiteY7" fmla="*/ 0 h 107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3920" h="1075601">
                <a:moveTo>
                  <a:pt x="537801" y="0"/>
                </a:moveTo>
                <a:lnTo>
                  <a:pt x="883920" y="0"/>
                </a:lnTo>
                <a:lnTo>
                  <a:pt x="883920" y="1075601"/>
                </a:lnTo>
                <a:lnTo>
                  <a:pt x="537801" y="1075601"/>
                </a:lnTo>
                <a:cubicBezTo>
                  <a:pt x="277910" y="1075601"/>
                  <a:pt x="61074" y="891252"/>
                  <a:pt x="10926" y="646186"/>
                </a:cubicBezTo>
                <a:lnTo>
                  <a:pt x="0" y="537801"/>
                </a:lnTo>
                <a:lnTo>
                  <a:pt x="10926" y="429415"/>
                </a:lnTo>
                <a:cubicBezTo>
                  <a:pt x="61074" y="184349"/>
                  <a:pt x="277910" y="0"/>
                  <a:pt x="5378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A567"/>
              </a:gs>
              <a:gs pos="100000">
                <a:srgbClr val="A2CD4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46" name="Freeform: Shape 28">
            <a:extLst>
              <a:ext uri="{FF2B5EF4-FFF2-40B4-BE49-F238E27FC236}">
                <a16:creationId xmlns:a16="http://schemas.microsoft.com/office/drawing/2014/main" id="{A1958BE9-BEE8-CD45-AD64-3458EB9DDDD9}"/>
              </a:ext>
            </a:extLst>
          </p:cNvPr>
          <p:cNvSpPr/>
          <p:nvPr/>
        </p:nvSpPr>
        <p:spPr>
          <a:xfrm rot="10800000" flipH="1">
            <a:off x="7413515" y="2911052"/>
            <a:ext cx="883920" cy="1075601"/>
          </a:xfrm>
          <a:custGeom>
            <a:avLst/>
            <a:gdLst>
              <a:gd name="connsiteX0" fmla="*/ 537801 w 883920"/>
              <a:gd name="connsiteY0" fmla="*/ 0 h 1075601"/>
              <a:gd name="connsiteX1" fmla="*/ 883920 w 883920"/>
              <a:gd name="connsiteY1" fmla="*/ 0 h 1075601"/>
              <a:gd name="connsiteX2" fmla="*/ 883920 w 883920"/>
              <a:gd name="connsiteY2" fmla="*/ 1075601 h 1075601"/>
              <a:gd name="connsiteX3" fmla="*/ 537801 w 883920"/>
              <a:gd name="connsiteY3" fmla="*/ 1075601 h 1075601"/>
              <a:gd name="connsiteX4" fmla="*/ 10926 w 883920"/>
              <a:gd name="connsiteY4" fmla="*/ 646186 h 1075601"/>
              <a:gd name="connsiteX5" fmla="*/ 0 w 883920"/>
              <a:gd name="connsiteY5" fmla="*/ 537801 h 1075601"/>
              <a:gd name="connsiteX6" fmla="*/ 10926 w 883920"/>
              <a:gd name="connsiteY6" fmla="*/ 429415 h 1075601"/>
              <a:gd name="connsiteX7" fmla="*/ 537801 w 883920"/>
              <a:gd name="connsiteY7" fmla="*/ 0 h 107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3920" h="1075601">
                <a:moveTo>
                  <a:pt x="537801" y="0"/>
                </a:moveTo>
                <a:lnTo>
                  <a:pt x="883920" y="0"/>
                </a:lnTo>
                <a:lnTo>
                  <a:pt x="883920" y="1075601"/>
                </a:lnTo>
                <a:lnTo>
                  <a:pt x="537801" y="1075601"/>
                </a:lnTo>
                <a:cubicBezTo>
                  <a:pt x="277910" y="1075601"/>
                  <a:pt x="61074" y="891252"/>
                  <a:pt x="10926" y="646186"/>
                </a:cubicBezTo>
                <a:lnTo>
                  <a:pt x="0" y="537801"/>
                </a:lnTo>
                <a:lnTo>
                  <a:pt x="10926" y="429415"/>
                </a:lnTo>
                <a:cubicBezTo>
                  <a:pt x="61074" y="184349"/>
                  <a:pt x="277910" y="0"/>
                  <a:pt x="5378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D9"/>
              </a:gs>
              <a:gs pos="100000">
                <a:srgbClr val="69C6B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47" name="Freeform: Shape 19">
            <a:extLst>
              <a:ext uri="{FF2B5EF4-FFF2-40B4-BE49-F238E27FC236}">
                <a16:creationId xmlns:a16="http://schemas.microsoft.com/office/drawing/2014/main" id="{F1E7772E-3B39-8C31-D041-BD88AD18642D}"/>
              </a:ext>
            </a:extLst>
          </p:cNvPr>
          <p:cNvSpPr/>
          <p:nvPr/>
        </p:nvSpPr>
        <p:spPr>
          <a:xfrm>
            <a:off x="2097317" y="4477788"/>
            <a:ext cx="883920" cy="1075601"/>
          </a:xfrm>
          <a:custGeom>
            <a:avLst/>
            <a:gdLst>
              <a:gd name="connsiteX0" fmla="*/ 537801 w 883920"/>
              <a:gd name="connsiteY0" fmla="*/ 0 h 1075601"/>
              <a:gd name="connsiteX1" fmla="*/ 883920 w 883920"/>
              <a:gd name="connsiteY1" fmla="*/ 0 h 1075601"/>
              <a:gd name="connsiteX2" fmla="*/ 883920 w 883920"/>
              <a:gd name="connsiteY2" fmla="*/ 1075601 h 1075601"/>
              <a:gd name="connsiteX3" fmla="*/ 537801 w 883920"/>
              <a:gd name="connsiteY3" fmla="*/ 1075601 h 1075601"/>
              <a:gd name="connsiteX4" fmla="*/ 10926 w 883920"/>
              <a:gd name="connsiteY4" fmla="*/ 646186 h 1075601"/>
              <a:gd name="connsiteX5" fmla="*/ 0 w 883920"/>
              <a:gd name="connsiteY5" fmla="*/ 537801 h 1075601"/>
              <a:gd name="connsiteX6" fmla="*/ 10926 w 883920"/>
              <a:gd name="connsiteY6" fmla="*/ 429415 h 1075601"/>
              <a:gd name="connsiteX7" fmla="*/ 537801 w 883920"/>
              <a:gd name="connsiteY7" fmla="*/ 0 h 107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3920" h="1075601">
                <a:moveTo>
                  <a:pt x="537801" y="0"/>
                </a:moveTo>
                <a:lnTo>
                  <a:pt x="883920" y="0"/>
                </a:lnTo>
                <a:lnTo>
                  <a:pt x="883920" y="1075601"/>
                </a:lnTo>
                <a:lnTo>
                  <a:pt x="537801" y="1075601"/>
                </a:lnTo>
                <a:cubicBezTo>
                  <a:pt x="277910" y="1075601"/>
                  <a:pt x="61074" y="891252"/>
                  <a:pt x="10926" y="646186"/>
                </a:cubicBezTo>
                <a:lnTo>
                  <a:pt x="0" y="537801"/>
                </a:lnTo>
                <a:lnTo>
                  <a:pt x="10926" y="429415"/>
                </a:lnTo>
                <a:cubicBezTo>
                  <a:pt x="61074" y="184349"/>
                  <a:pt x="277910" y="0"/>
                  <a:pt x="537801" y="0"/>
                </a:cubicBezTo>
                <a:close/>
              </a:path>
            </a:pathLst>
          </a:custGeom>
          <a:gradFill flip="none" rotWithShape="1">
            <a:gsLst>
              <a:gs pos="0">
                <a:srgbClr val="B25B45"/>
              </a:gs>
              <a:gs pos="100000">
                <a:srgbClr val="FED37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48" name="Freeform: Shape 25">
            <a:extLst>
              <a:ext uri="{FF2B5EF4-FFF2-40B4-BE49-F238E27FC236}">
                <a16:creationId xmlns:a16="http://schemas.microsoft.com/office/drawing/2014/main" id="{E0B1F5D5-E199-889B-E4D5-E01C9E087AF0}"/>
              </a:ext>
            </a:extLst>
          </p:cNvPr>
          <p:cNvSpPr/>
          <p:nvPr/>
        </p:nvSpPr>
        <p:spPr>
          <a:xfrm rot="10800000" flipH="1">
            <a:off x="4951519" y="4610054"/>
            <a:ext cx="883920" cy="1075601"/>
          </a:xfrm>
          <a:custGeom>
            <a:avLst/>
            <a:gdLst>
              <a:gd name="connsiteX0" fmla="*/ 537801 w 883920"/>
              <a:gd name="connsiteY0" fmla="*/ 0 h 1075601"/>
              <a:gd name="connsiteX1" fmla="*/ 883920 w 883920"/>
              <a:gd name="connsiteY1" fmla="*/ 0 h 1075601"/>
              <a:gd name="connsiteX2" fmla="*/ 883920 w 883920"/>
              <a:gd name="connsiteY2" fmla="*/ 1075601 h 1075601"/>
              <a:gd name="connsiteX3" fmla="*/ 537801 w 883920"/>
              <a:gd name="connsiteY3" fmla="*/ 1075601 h 1075601"/>
              <a:gd name="connsiteX4" fmla="*/ 10926 w 883920"/>
              <a:gd name="connsiteY4" fmla="*/ 646186 h 1075601"/>
              <a:gd name="connsiteX5" fmla="*/ 0 w 883920"/>
              <a:gd name="connsiteY5" fmla="*/ 537801 h 1075601"/>
              <a:gd name="connsiteX6" fmla="*/ 10926 w 883920"/>
              <a:gd name="connsiteY6" fmla="*/ 429415 h 1075601"/>
              <a:gd name="connsiteX7" fmla="*/ 537801 w 883920"/>
              <a:gd name="connsiteY7" fmla="*/ 0 h 107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3920" h="1075601">
                <a:moveTo>
                  <a:pt x="537801" y="0"/>
                </a:moveTo>
                <a:lnTo>
                  <a:pt x="883920" y="0"/>
                </a:lnTo>
                <a:lnTo>
                  <a:pt x="883920" y="1075601"/>
                </a:lnTo>
                <a:lnTo>
                  <a:pt x="537801" y="1075601"/>
                </a:lnTo>
                <a:cubicBezTo>
                  <a:pt x="277910" y="1075601"/>
                  <a:pt x="61074" y="891252"/>
                  <a:pt x="10926" y="646186"/>
                </a:cubicBezTo>
                <a:lnTo>
                  <a:pt x="0" y="537801"/>
                </a:lnTo>
                <a:lnTo>
                  <a:pt x="10926" y="429415"/>
                </a:lnTo>
                <a:cubicBezTo>
                  <a:pt x="61074" y="184349"/>
                  <a:pt x="277910" y="0"/>
                  <a:pt x="537801" y="0"/>
                </a:cubicBezTo>
                <a:close/>
              </a:path>
            </a:pathLst>
          </a:custGeom>
          <a:gradFill flip="none" rotWithShape="1">
            <a:gsLst>
              <a:gs pos="0">
                <a:srgbClr val="A1CE54"/>
              </a:gs>
              <a:gs pos="100000">
                <a:srgbClr val="CEE02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50" name="Freeform: Shape 22">
            <a:extLst>
              <a:ext uri="{FF2B5EF4-FFF2-40B4-BE49-F238E27FC236}">
                <a16:creationId xmlns:a16="http://schemas.microsoft.com/office/drawing/2014/main" id="{DDE8BB58-3345-D759-035D-548F3BF95B85}"/>
              </a:ext>
            </a:extLst>
          </p:cNvPr>
          <p:cNvSpPr/>
          <p:nvPr/>
        </p:nvSpPr>
        <p:spPr>
          <a:xfrm rot="10800000" flipH="1">
            <a:off x="7454405" y="4649950"/>
            <a:ext cx="883920" cy="1075601"/>
          </a:xfrm>
          <a:custGeom>
            <a:avLst/>
            <a:gdLst>
              <a:gd name="connsiteX0" fmla="*/ 537801 w 883920"/>
              <a:gd name="connsiteY0" fmla="*/ 0 h 1075601"/>
              <a:gd name="connsiteX1" fmla="*/ 883920 w 883920"/>
              <a:gd name="connsiteY1" fmla="*/ 0 h 1075601"/>
              <a:gd name="connsiteX2" fmla="*/ 883920 w 883920"/>
              <a:gd name="connsiteY2" fmla="*/ 1075601 h 1075601"/>
              <a:gd name="connsiteX3" fmla="*/ 537801 w 883920"/>
              <a:gd name="connsiteY3" fmla="*/ 1075601 h 1075601"/>
              <a:gd name="connsiteX4" fmla="*/ 10926 w 883920"/>
              <a:gd name="connsiteY4" fmla="*/ 646186 h 1075601"/>
              <a:gd name="connsiteX5" fmla="*/ 0 w 883920"/>
              <a:gd name="connsiteY5" fmla="*/ 537801 h 1075601"/>
              <a:gd name="connsiteX6" fmla="*/ 10926 w 883920"/>
              <a:gd name="connsiteY6" fmla="*/ 429415 h 1075601"/>
              <a:gd name="connsiteX7" fmla="*/ 537801 w 883920"/>
              <a:gd name="connsiteY7" fmla="*/ 0 h 107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3920" h="1075601">
                <a:moveTo>
                  <a:pt x="537801" y="0"/>
                </a:moveTo>
                <a:lnTo>
                  <a:pt x="883920" y="0"/>
                </a:lnTo>
                <a:lnTo>
                  <a:pt x="883920" y="1075601"/>
                </a:lnTo>
                <a:lnTo>
                  <a:pt x="537801" y="1075601"/>
                </a:lnTo>
                <a:cubicBezTo>
                  <a:pt x="277910" y="1075601"/>
                  <a:pt x="61074" y="891252"/>
                  <a:pt x="10926" y="646186"/>
                </a:cubicBezTo>
                <a:lnTo>
                  <a:pt x="0" y="537801"/>
                </a:lnTo>
                <a:lnTo>
                  <a:pt x="10926" y="429415"/>
                </a:lnTo>
                <a:cubicBezTo>
                  <a:pt x="61074" y="184349"/>
                  <a:pt x="277910" y="0"/>
                  <a:pt x="537801" y="0"/>
                </a:cubicBezTo>
                <a:close/>
              </a:path>
            </a:pathLst>
          </a:custGeom>
          <a:gradFill flip="none" rotWithShape="1">
            <a:gsLst>
              <a:gs pos="0">
                <a:srgbClr val="F10F53"/>
              </a:gs>
              <a:gs pos="100000">
                <a:srgbClr val="FE47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356" name="TextBox 13355">
            <a:extLst>
              <a:ext uri="{FF2B5EF4-FFF2-40B4-BE49-F238E27FC236}">
                <a16:creationId xmlns:a16="http://schemas.microsoft.com/office/drawing/2014/main" id="{8F33B23C-FED6-2895-1631-A86EC13B2BE0}"/>
              </a:ext>
            </a:extLst>
          </p:cNvPr>
          <p:cNvSpPr txBox="1"/>
          <p:nvPr/>
        </p:nvSpPr>
        <p:spPr>
          <a:xfrm>
            <a:off x="5092103" y="187792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ca Majora 3 Bold" panose="00000800000000000000" pitchFamily="50" charset="0"/>
              </a:rPr>
              <a:t>02</a:t>
            </a:r>
          </a:p>
        </p:txBody>
      </p:sp>
      <p:sp>
        <p:nvSpPr>
          <p:cNvPr id="13357" name="TextBox 13356">
            <a:extLst>
              <a:ext uri="{FF2B5EF4-FFF2-40B4-BE49-F238E27FC236}">
                <a16:creationId xmlns:a16="http://schemas.microsoft.com/office/drawing/2014/main" id="{CB3D675B-A49F-8400-892A-17A06DB0EEA0}"/>
              </a:ext>
            </a:extLst>
          </p:cNvPr>
          <p:cNvSpPr txBox="1"/>
          <p:nvPr/>
        </p:nvSpPr>
        <p:spPr>
          <a:xfrm>
            <a:off x="7652525" y="188269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ca Majora 3 Bold" panose="00000800000000000000" pitchFamily="50" charset="0"/>
              </a:rPr>
              <a:t>03</a:t>
            </a:r>
          </a:p>
        </p:txBody>
      </p:sp>
      <p:sp>
        <p:nvSpPr>
          <p:cNvPr id="13358" name="TextBox 13357">
            <a:extLst>
              <a:ext uri="{FF2B5EF4-FFF2-40B4-BE49-F238E27FC236}">
                <a16:creationId xmlns:a16="http://schemas.microsoft.com/office/drawing/2014/main" id="{CAE5D5EB-F6A4-259A-D18E-93847739F849}"/>
              </a:ext>
            </a:extLst>
          </p:cNvPr>
          <p:cNvSpPr txBox="1"/>
          <p:nvPr/>
        </p:nvSpPr>
        <p:spPr>
          <a:xfrm>
            <a:off x="2282402" y="330236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ca Majora 3 Bold" panose="00000800000000000000" pitchFamily="50" charset="0"/>
              </a:rPr>
              <a:t>04</a:t>
            </a:r>
          </a:p>
        </p:txBody>
      </p:sp>
      <p:sp>
        <p:nvSpPr>
          <p:cNvPr id="13359" name="TextBox 13358">
            <a:extLst>
              <a:ext uri="{FF2B5EF4-FFF2-40B4-BE49-F238E27FC236}">
                <a16:creationId xmlns:a16="http://schemas.microsoft.com/office/drawing/2014/main" id="{594742D9-CBF7-6AC7-18FB-A5205BEB73A2}"/>
              </a:ext>
            </a:extLst>
          </p:cNvPr>
          <p:cNvSpPr txBox="1"/>
          <p:nvPr/>
        </p:nvSpPr>
        <p:spPr>
          <a:xfrm>
            <a:off x="5050107" y="329813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ca Majora 3 Bold" panose="00000800000000000000" pitchFamily="50" charset="0"/>
              </a:rPr>
              <a:t>05</a:t>
            </a:r>
          </a:p>
        </p:txBody>
      </p:sp>
      <p:sp>
        <p:nvSpPr>
          <p:cNvPr id="13361" name="TextBox 13360">
            <a:extLst>
              <a:ext uri="{FF2B5EF4-FFF2-40B4-BE49-F238E27FC236}">
                <a16:creationId xmlns:a16="http://schemas.microsoft.com/office/drawing/2014/main" id="{13459184-EF43-D6E4-3BA0-8D8147BFB3C8}"/>
              </a:ext>
            </a:extLst>
          </p:cNvPr>
          <p:cNvSpPr txBox="1"/>
          <p:nvPr/>
        </p:nvSpPr>
        <p:spPr>
          <a:xfrm>
            <a:off x="7644667" y="3218019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ca Majora 3 Bold" panose="00000800000000000000" pitchFamily="50" charset="0"/>
              </a:rPr>
              <a:t>06</a:t>
            </a:r>
          </a:p>
        </p:txBody>
      </p:sp>
      <p:sp>
        <p:nvSpPr>
          <p:cNvPr id="13362" name="TextBox 13361">
            <a:extLst>
              <a:ext uri="{FF2B5EF4-FFF2-40B4-BE49-F238E27FC236}">
                <a16:creationId xmlns:a16="http://schemas.microsoft.com/office/drawing/2014/main" id="{365337AF-B77F-5954-A3A2-86B0B76D542C}"/>
              </a:ext>
            </a:extLst>
          </p:cNvPr>
          <p:cNvSpPr txBox="1"/>
          <p:nvPr/>
        </p:nvSpPr>
        <p:spPr>
          <a:xfrm>
            <a:off x="2308394" y="4795677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ca Majora 3 Bold" panose="00000800000000000000" pitchFamily="50" charset="0"/>
              </a:rPr>
              <a:t>07</a:t>
            </a:r>
          </a:p>
        </p:txBody>
      </p:sp>
      <p:sp>
        <p:nvSpPr>
          <p:cNvPr id="13363" name="TextBox 13362">
            <a:extLst>
              <a:ext uri="{FF2B5EF4-FFF2-40B4-BE49-F238E27FC236}">
                <a16:creationId xmlns:a16="http://schemas.microsoft.com/office/drawing/2014/main" id="{FACA5440-5977-9AD7-2AE0-0D2C00CFF03C}"/>
              </a:ext>
            </a:extLst>
          </p:cNvPr>
          <p:cNvSpPr txBox="1"/>
          <p:nvPr/>
        </p:nvSpPr>
        <p:spPr>
          <a:xfrm>
            <a:off x="5152419" y="4886994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ca Majora 3 Bold" panose="00000800000000000000" pitchFamily="50" charset="0"/>
              </a:rPr>
              <a:t>08</a:t>
            </a:r>
          </a:p>
        </p:txBody>
      </p:sp>
      <p:sp>
        <p:nvSpPr>
          <p:cNvPr id="13364" name="TextBox 13363">
            <a:extLst>
              <a:ext uri="{FF2B5EF4-FFF2-40B4-BE49-F238E27FC236}">
                <a16:creationId xmlns:a16="http://schemas.microsoft.com/office/drawing/2014/main" id="{595CB76A-18E4-03BA-BEC4-C0C25507E994}"/>
              </a:ext>
            </a:extLst>
          </p:cNvPr>
          <p:cNvSpPr txBox="1"/>
          <p:nvPr/>
        </p:nvSpPr>
        <p:spPr>
          <a:xfrm>
            <a:off x="7632080" y="4756998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ca Majora 3 Bold" panose="00000800000000000000" pitchFamily="50" charset="0"/>
              </a:rPr>
              <a:t>09</a:t>
            </a:r>
          </a:p>
        </p:txBody>
      </p:sp>
      <p:pic>
        <p:nvPicPr>
          <p:cNvPr id="13365" name="Graphic 52" descr="Internet">
            <a:extLst>
              <a:ext uri="{FF2B5EF4-FFF2-40B4-BE49-F238E27FC236}">
                <a16:creationId xmlns:a16="http://schemas.microsoft.com/office/drawing/2014/main" id="{2C2F374F-B8C7-2402-885B-732CF13ABD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1356" y="1617460"/>
            <a:ext cx="318019" cy="318019"/>
          </a:xfrm>
          <a:prstGeom prst="rect">
            <a:avLst/>
          </a:prstGeom>
        </p:spPr>
      </p:pic>
      <p:pic>
        <p:nvPicPr>
          <p:cNvPr id="13366" name="Graphic 57" descr="Projector screen">
            <a:extLst>
              <a:ext uri="{FF2B5EF4-FFF2-40B4-BE49-F238E27FC236}">
                <a16:creationId xmlns:a16="http://schemas.microsoft.com/office/drawing/2014/main" id="{838B43BC-FE9D-3285-D0CD-7B708105A8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6796" y="1657101"/>
            <a:ext cx="318019" cy="318019"/>
          </a:xfrm>
          <a:prstGeom prst="rect">
            <a:avLst/>
          </a:prstGeom>
        </p:spPr>
      </p:pic>
      <p:pic>
        <p:nvPicPr>
          <p:cNvPr id="13367" name="Graphic 51" descr="Laptop">
            <a:extLst>
              <a:ext uri="{FF2B5EF4-FFF2-40B4-BE49-F238E27FC236}">
                <a16:creationId xmlns:a16="http://schemas.microsoft.com/office/drawing/2014/main" id="{6663A1C6-E765-3083-89DE-F553222C3A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89089" y="3036139"/>
            <a:ext cx="318019" cy="318019"/>
          </a:xfrm>
          <a:prstGeom prst="rect">
            <a:avLst/>
          </a:prstGeom>
        </p:spPr>
      </p:pic>
      <p:pic>
        <p:nvPicPr>
          <p:cNvPr id="13368" name="Graphic 54" descr="Smart Phone">
            <a:extLst>
              <a:ext uri="{FF2B5EF4-FFF2-40B4-BE49-F238E27FC236}">
                <a16:creationId xmlns:a16="http://schemas.microsoft.com/office/drawing/2014/main" id="{E401DAC2-7D4F-D134-F4BC-2AE36DB06D2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30399" y="2988533"/>
            <a:ext cx="318019" cy="318019"/>
          </a:xfrm>
          <a:prstGeom prst="rect">
            <a:avLst/>
          </a:prstGeom>
        </p:spPr>
      </p:pic>
      <p:pic>
        <p:nvPicPr>
          <p:cNvPr id="13369" name="Graphic 53" descr="Monitor">
            <a:extLst>
              <a:ext uri="{FF2B5EF4-FFF2-40B4-BE49-F238E27FC236}">
                <a16:creationId xmlns:a16="http://schemas.microsoft.com/office/drawing/2014/main" id="{C033BEDD-4117-EEAE-35A4-03A0C78E0C2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81044" y="2980119"/>
            <a:ext cx="318019" cy="318019"/>
          </a:xfrm>
          <a:prstGeom prst="rect">
            <a:avLst/>
          </a:prstGeom>
        </p:spPr>
      </p:pic>
      <p:pic>
        <p:nvPicPr>
          <p:cNvPr id="13370" name="Graphic 57" descr="Projector screen">
            <a:extLst>
              <a:ext uri="{FF2B5EF4-FFF2-40B4-BE49-F238E27FC236}">
                <a16:creationId xmlns:a16="http://schemas.microsoft.com/office/drawing/2014/main" id="{A0CD1072-2F5C-68A8-1129-0F9F4A1234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6329" y="4667505"/>
            <a:ext cx="318019" cy="318019"/>
          </a:xfrm>
          <a:prstGeom prst="rect">
            <a:avLst/>
          </a:prstGeom>
        </p:spPr>
      </p:pic>
      <p:pic>
        <p:nvPicPr>
          <p:cNvPr id="13371" name="Graphic 51" descr="Laptop">
            <a:extLst>
              <a:ext uri="{FF2B5EF4-FFF2-40B4-BE49-F238E27FC236}">
                <a16:creationId xmlns:a16="http://schemas.microsoft.com/office/drawing/2014/main" id="{09E4E8F1-5938-1FA4-19A7-A89A56936E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81043" y="4673893"/>
            <a:ext cx="318019" cy="318019"/>
          </a:xfrm>
          <a:prstGeom prst="rect">
            <a:avLst/>
          </a:prstGeom>
        </p:spPr>
      </p:pic>
      <p:sp>
        <p:nvSpPr>
          <p:cNvPr id="13372" name="TextBox 13371">
            <a:extLst>
              <a:ext uri="{FF2B5EF4-FFF2-40B4-BE49-F238E27FC236}">
                <a16:creationId xmlns:a16="http://schemas.microsoft.com/office/drawing/2014/main" id="{E929B225-F0C2-FA0A-8817-5A27AE51B08C}"/>
              </a:ext>
            </a:extLst>
          </p:cNvPr>
          <p:cNvSpPr txBox="1"/>
          <p:nvPr/>
        </p:nvSpPr>
        <p:spPr>
          <a:xfrm>
            <a:off x="5762840" y="1912419"/>
            <a:ext cx="1600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Existing Technology</a:t>
            </a:r>
            <a:r>
              <a:rPr lang="en-US" sz="1050" b="1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3373" name="TextBox 13372">
            <a:extLst>
              <a:ext uri="{FF2B5EF4-FFF2-40B4-BE49-F238E27FC236}">
                <a16:creationId xmlns:a16="http://schemas.microsoft.com/office/drawing/2014/main" id="{94F5422A-9231-7E40-A589-9FF3940284C4}"/>
              </a:ext>
            </a:extLst>
          </p:cNvPr>
          <p:cNvSpPr txBox="1"/>
          <p:nvPr/>
        </p:nvSpPr>
        <p:spPr>
          <a:xfrm>
            <a:off x="8364000" y="1867142"/>
            <a:ext cx="167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Problem statement</a:t>
            </a:r>
            <a:endParaRPr lang="en-US" sz="1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74" name="TextBox 13373">
            <a:extLst>
              <a:ext uri="{FF2B5EF4-FFF2-40B4-BE49-F238E27FC236}">
                <a16:creationId xmlns:a16="http://schemas.microsoft.com/office/drawing/2014/main" id="{24B81AB7-3F37-3968-1B77-81C107A8507F}"/>
              </a:ext>
            </a:extLst>
          </p:cNvPr>
          <p:cNvSpPr txBox="1"/>
          <p:nvPr/>
        </p:nvSpPr>
        <p:spPr>
          <a:xfrm>
            <a:off x="2951297" y="3380540"/>
            <a:ext cx="168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Objectives</a:t>
            </a:r>
          </a:p>
        </p:txBody>
      </p:sp>
      <p:sp>
        <p:nvSpPr>
          <p:cNvPr id="13375" name="TextBox 13374">
            <a:extLst>
              <a:ext uri="{FF2B5EF4-FFF2-40B4-BE49-F238E27FC236}">
                <a16:creationId xmlns:a16="http://schemas.microsoft.com/office/drawing/2014/main" id="{D8F81A4C-CAEC-5D09-814F-1DDB72EB9B5D}"/>
              </a:ext>
            </a:extLst>
          </p:cNvPr>
          <p:cNvSpPr txBox="1"/>
          <p:nvPr/>
        </p:nvSpPr>
        <p:spPr>
          <a:xfrm>
            <a:off x="5928072" y="3355446"/>
            <a:ext cx="1387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Scope</a:t>
            </a:r>
          </a:p>
        </p:txBody>
      </p:sp>
      <p:sp>
        <p:nvSpPr>
          <p:cNvPr id="13376" name="TextBox 13375">
            <a:extLst>
              <a:ext uri="{FF2B5EF4-FFF2-40B4-BE49-F238E27FC236}">
                <a16:creationId xmlns:a16="http://schemas.microsoft.com/office/drawing/2014/main" id="{0EF62672-AE3B-4661-7B18-A2FF5F80CA18}"/>
              </a:ext>
            </a:extLst>
          </p:cNvPr>
          <p:cNvSpPr txBox="1"/>
          <p:nvPr/>
        </p:nvSpPr>
        <p:spPr>
          <a:xfrm>
            <a:off x="8269765" y="3319425"/>
            <a:ext cx="168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Methodology</a:t>
            </a:r>
          </a:p>
        </p:txBody>
      </p:sp>
      <p:sp>
        <p:nvSpPr>
          <p:cNvPr id="13377" name="TextBox 13376">
            <a:extLst>
              <a:ext uri="{FF2B5EF4-FFF2-40B4-BE49-F238E27FC236}">
                <a16:creationId xmlns:a16="http://schemas.microsoft.com/office/drawing/2014/main" id="{7DD06A3F-8AC2-78D1-9BD1-CB6956377A76}"/>
              </a:ext>
            </a:extLst>
          </p:cNvPr>
          <p:cNvSpPr txBox="1"/>
          <p:nvPr/>
        </p:nvSpPr>
        <p:spPr>
          <a:xfrm>
            <a:off x="2904105" y="4897636"/>
            <a:ext cx="165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Requirements</a:t>
            </a:r>
          </a:p>
        </p:txBody>
      </p:sp>
      <p:sp>
        <p:nvSpPr>
          <p:cNvPr id="13379" name="TextBox 13378">
            <a:extLst>
              <a:ext uri="{FF2B5EF4-FFF2-40B4-BE49-F238E27FC236}">
                <a16:creationId xmlns:a16="http://schemas.microsoft.com/office/drawing/2014/main" id="{F7B51E22-49E0-BF8F-6C58-31A91C840840}"/>
              </a:ext>
            </a:extLst>
          </p:cNvPr>
          <p:cNvSpPr txBox="1"/>
          <p:nvPr/>
        </p:nvSpPr>
        <p:spPr>
          <a:xfrm>
            <a:off x="8338325" y="5012017"/>
            <a:ext cx="1686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itchFamily="18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989CF-2290-5CF7-12F5-654BB79AF840}"/>
              </a:ext>
            </a:extLst>
          </p:cNvPr>
          <p:cNvSpPr txBox="1"/>
          <p:nvPr/>
        </p:nvSpPr>
        <p:spPr>
          <a:xfrm>
            <a:off x="5908249" y="4979327"/>
            <a:ext cx="127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Schedule</a:t>
            </a:r>
          </a:p>
        </p:txBody>
      </p:sp>
      <p:sp>
        <p:nvSpPr>
          <p:cNvPr id="5" name="Pentagon 75">
            <a:extLst>
              <a:ext uri="{FF2B5EF4-FFF2-40B4-BE49-F238E27FC236}">
                <a16:creationId xmlns:a16="http://schemas.microsoft.com/office/drawing/2014/main" id="{D5E70514-0375-3269-99CD-55E15D11C8D9}"/>
              </a:ext>
            </a:extLst>
          </p:cNvPr>
          <p:cNvSpPr/>
          <p:nvPr/>
        </p:nvSpPr>
        <p:spPr>
          <a:xfrm>
            <a:off x="4044429" y="257074"/>
            <a:ext cx="5136925" cy="1011125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BRIEF ON PHASE 1</a:t>
            </a:r>
            <a:endParaRPr lang="en-IN" sz="40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3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F20C1-8A43-F21F-FDF2-6D4A690C5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0" name="Freeform: Shape 1">
            <a:extLst>
              <a:ext uri="{FF2B5EF4-FFF2-40B4-BE49-F238E27FC236}">
                <a16:creationId xmlns:a16="http://schemas.microsoft.com/office/drawing/2014/main" id="{3C925CCC-CCA9-61D5-EFBD-A2A8FCBB7213}"/>
              </a:ext>
            </a:extLst>
          </p:cNvPr>
          <p:cNvSpPr/>
          <p:nvPr/>
        </p:nvSpPr>
        <p:spPr>
          <a:xfrm flipV="1">
            <a:off x="8283527" y="5188666"/>
            <a:ext cx="1428527" cy="537801"/>
          </a:xfrm>
          <a:custGeom>
            <a:avLst/>
            <a:gdLst>
              <a:gd name="connsiteX0" fmla="*/ 0 w 2621281"/>
              <a:gd name="connsiteY0" fmla="*/ 0 h 537801"/>
              <a:gd name="connsiteX1" fmla="*/ 2083480 w 2621281"/>
              <a:gd name="connsiteY1" fmla="*/ 0 h 537801"/>
              <a:gd name="connsiteX2" fmla="*/ 2621281 w 2621281"/>
              <a:gd name="connsiteY2" fmla="*/ 537801 h 537801"/>
              <a:gd name="connsiteX3" fmla="*/ 2621280 w 2621281"/>
              <a:gd name="connsiteY3" fmla="*/ 537801 h 537801"/>
              <a:gd name="connsiteX4" fmla="*/ 2331720 w 2621281"/>
              <a:gd name="connsiteY4" fmla="*/ 537801 h 537801"/>
              <a:gd name="connsiteX5" fmla="*/ 2331720 w 2621281"/>
              <a:gd name="connsiteY5" fmla="*/ 451779 h 537801"/>
              <a:gd name="connsiteX6" fmla="*/ 1836420 w 2621281"/>
              <a:gd name="connsiteY6" fmla="*/ 451779 h 537801"/>
              <a:gd name="connsiteX7" fmla="*/ 1836420 w 2621281"/>
              <a:gd name="connsiteY7" fmla="*/ 537801 h 537801"/>
              <a:gd name="connsiteX8" fmla="*/ 0 w 2621281"/>
              <a:gd name="connsiteY8" fmla="*/ 537801 h 537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1281" h="537801">
                <a:moveTo>
                  <a:pt x="0" y="0"/>
                </a:moveTo>
                <a:lnTo>
                  <a:pt x="2083480" y="0"/>
                </a:lnTo>
                <a:cubicBezTo>
                  <a:pt x="2380499" y="0"/>
                  <a:pt x="2621281" y="240782"/>
                  <a:pt x="2621281" y="537801"/>
                </a:cubicBezTo>
                <a:lnTo>
                  <a:pt x="2621280" y="537801"/>
                </a:lnTo>
                <a:lnTo>
                  <a:pt x="2331720" y="537801"/>
                </a:lnTo>
                <a:lnTo>
                  <a:pt x="2331720" y="451779"/>
                </a:lnTo>
                <a:lnTo>
                  <a:pt x="1836420" y="451779"/>
                </a:lnTo>
                <a:lnTo>
                  <a:pt x="1836420" y="537801"/>
                </a:lnTo>
                <a:lnTo>
                  <a:pt x="0" y="537801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A1755-0609-D5FE-E3BD-84E783C5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22" t="4153" b="4328"/>
          <a:stretch/>
        </p:blipFill>
        <p:spPr>
          <a:xfrm>
            <a:off x="0" y="-11860"/>
            <a:ext cx="12192000" cy="686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4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F2CF909E-96EB-5B90-AFE7-E1DA4EA5A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E845FF-5812-2F06-2199-D0320EA954BD}"/>
              </a:ext>
            </a:extLst>
          </p:cNvPr>
          <p:cNvSpPr txBox="1"/>
          <p:nvPr/>
        </p:nvSpPr>
        <p:spPr>
          <a:xfrm>
            <a:off x="2186609" y="2064562"/>
            <a:ext cx="8507895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around the world suffer from blindness or visual impairments, which significantly affect their ability to navigate and live independently.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address this, our project introduces an innovative solution that combines modern technologies to assist visually impaired individuals in navigating their surroundings safely.</a:t>
            </a:r>
            <a:endParaRPr lang="en-US" sz="2400" dirty="0">
              <a:latin typeface="Perpetua" panose="02020502060401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Pentagon 8">
            <a:extLst>
              <a:ext uri="{FF2B5EF4-FFF2-40B4-BE49-F238E27FC236}">
                <a16:creationId xmlns:a16="http://schemas.microsoft.com/office/drawing/2014/main" id="{4DE557AD-2D0B-AE9D-976E-F07568536B99}"/>
              </a:ext>
            </a:extLst>
          </p:cNvPr>
          <p:cNvSpPr/>
          <p:nvPr/>
        </p:nvSpPr>
        <p:spPr>
          <a:xfrm>
            <a:off x="3508321" y="304176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3508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C44A6E-ECEF-8282-5AFD-688BB2AFE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E8BFE6-BBBB-29BB-E8C3-5476C07F60B6}"/>
              </a:ext>
            </a:extLst>
          </p:cNvPr>
          <p:cNvSpPr/>
          <p:nvPr/>
        </p:nvSpPr>
        <p:spPr>
          <a:xfrm>
            <a:off x="7211833" y="970059"/>
            <a:ext cx="4198289" cy="18208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D3F4C-CBDE-332B-8A28-BCC27024192D}"/>
              </a:ext>
            </a:extLst>
          </p:cNvPr>
          <p:cNvSpPr txBox="1"/>
          <p:nvPr/>
        </p:nvSpPr>
        <p:spPr>
          <a:xfrm>
            <a:off x="7450372" y="1157208"/>
            <a:ext cx="41982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   </a:t>
            </a:r>
            <a:r>
              <a:rPr lang="en-US" sz="4400" b="1" dirty="0"/>
              <a:t>EXISTING          TECHNOLOGY</a:t>
            </a:r>
          </a:p>
        </p:txBody>
      </p:sp>
    </p:spTree>
    <p:extLst>
      <p:ext uri="{BB962C8B-B14F-4D97-AF65-F5344CB8AC3E}">
        <p14:creationId xmlns:p14="http://schemas.microsoft.com/office/powerpoint/2010/main" val="363148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entagon 8">
            <a:extLst>
              <a:ext uri="{FF2B5EF4-FFF2-40B4-BE49-F238E27FC236}">
                <a16:creationId xmlns:a16="http://schemas.microsoft.com/office/drawing/2014/main" id="{4DE557AD-2D0B-AE9D-976E-F07568536B99}"/>
              </a:ext>
            </a:extLst>
          </p:cNvPr>
          <p:cNvSpPr/>
          <p:nvPr/>
        </p:nvSpPr>
        <p:spPr>
          <a:xfrm>
            <a:off x="4100229" y="322040"/>
            <a:ext cx="5864470" cy="101112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TRADITIONAL WHITE CANE</a:t>
            </a:r>
          </a:p>
        </p:txBody>
      </p:sp>
      <p:pic>
        <p:nvPicPr>
          <p:cNvPr id="2" name="Picture 4" descr="3,300+ Blind Persons Cane Stock Photos, Pictures &amp; Royalty-Free Images -  iStock | Blindness, Blinds, Blind woman">
            <a:extLst>
              <a:ext uri="{FF2B5EF4-FFF2-40B4-BE49-F238E27FC236}">
                <a16:creationId xmlns:a16="http://schemas.microsoft.com/office/drawing/2014/main" id="{9D108B69-4758-9CDE-2EC3-B2D9C6C2F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43" y="1892370"/>
            <a:ext cx="3475237" cy="3845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7">
            <a:extLst>
              <a:ext uri="{FF2B5EF4-FFF2-40B4-BE49-F238E27FC236}">
                <a16:creationId xmlns:a16="http://schemas.microsoft.com/office/drawing/2014/main" id="{86B7CBF3-2EFB-856A-F564-297793110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257" y="1540681"/>
            <a:ext cx="5380446" cy="476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Simple, affordable tool for mobility and obstacle detection.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Widely used by visually impaired individuals for decades.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Limited in detecting obstacles above ground level.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real-time feedback or advanced features like obstacle alert. </a:t>
            </a:r>
          </a:p>
        </p:txBody>
      </p:sp>
    </p:spTree>
    <p:extLst>
      <p:ext uri="{BB962C8B-B14F-4D97-AF65-F5344CB8AC3E}">
        <p14:creationId xmlns:p14="http://schemas.microsoft.com/office/powerpoint/2010/main" val="27939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1307</Words>
  <Application>Microsoft Office PowerPoint</Application>
  <PresentationFormat>Widescreen</PresentationFormat>
  <Paragraphs>223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Algerian</vt:lpstr>
      <vt:lpstr>Arca Majora 3 Bold</vt:lpstr>
      <vt:lpstr>Arial</vt:lpstr>
      <vt:lpstr>Calibri</vt:lpstr>
      <vt:lpstr>Calibri Light</vt:lpstr>
      <vt:lpstr>Century Gothic</vt:lpstr>
      <vt:lpstr>Perpetua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POORNIMA</dc:creator>
  <cp:lastModifiedBy>Nirmal sai teja</cp:lastModifiedBy>
  <cp:revision>51</cp:revision>
  <dcterms:created xsi:type="dcterms:W3CDTF">2022-06-11T13:03:39Z</dcterms:created>
  <dcterms:modified xsi:type="dcterms:W3CDTF">2025-02-03T16:42:23Z</dcterms:modified>
</cp:coreProperties>
</file>